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9" r:id="rId17"/>
    <p:sldId id="271" r:id="rId18"/>
    <p:sldId id="272" r:id="rId19"/>
    <p:sldId id="273" r:id="rId20"/>
    <p:sldId id="274" r:id="rId21"/>
    <p:sldId id="275" r:id="rId22"/>
    <p:sldId id="277" r:id="rId23"/>
    <p:sldId id="278" r:id="rId24"/>
    <p:sldId id="280" r:id="rId25"/>
    <p:sldId id="281" r:id="rId26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13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4044A-43CB-3640-82CD-A9B34FDC0BF9}" type="datetimeFigureOut">
              <a:rPr lang="es-ES" smtClean="0"/>
              <a:t>21/11/13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956C44-EFD1-7D44-AA2B-716752445F5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7754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39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s-ES">
              <a:latin typeface="Calibri" charset="0"/>
            </a:endParaRPr>
          </a:p>
        </p:txBody>
      </p:sp>
      <p:sp>
        <p:nvSpPr>
          <p:cNvPr id="593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9pPr>
          </a:lstStyle>
          <a:p>
            <a:fld id="{7612FA3F-FFE8-6940-BD4A-961D243D2721}" type="slidenum">
              <a:rPr lang="es-MX">
                <a:latin typeface="Calibri" charset="0"/>
              </a:rPr>
              <a:pPr/>
              <a:t>22</a:t>
            </a:fld>
            <a:endParaRPr lang="es-MX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2DF7-55DA-5740-973C-FC7CCBC4166D}" type="datetimeFigureOut">
              <a:rPr lang="es-ES" smtClean="0"/>
              <a:t>21/11/13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CC5E9-38EB-B842-A922-CC12725B3E0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5826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2DF7-55DA-5740-973C-FC7CCBC4166D}" type="datetimeFigureOut">
              <a:rPr lang="es-ES" smtClean="0"/>
              <a:t>21/11/13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CC5E9-38EB-B842-A922-CC12725B3E0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4988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2DF7-55DA-5740-973C-FC7CCBC4166D}" type="datetimeFigureOut">
              <a:rPr lang="es-ES" smtClean="0"/>
              <a:t>21/11/13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CC5E9-38EB-B842-A922-CC12725B3E0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3511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2DF7-55DA-5740-973C-FC7CCBC4166D}" type="datetimeFigureOut">
              <a:rPr lang="es-ES" smtClean="0"/>
              <a:t>21/11/13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CC5E9-38EB-B842-A922-CC12725B3E0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3454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2DF7-55DA-5740-973C-FC7CCBC4166D}" type="datetimeFigureOut">
              <a:rPr lang="es-ES" smtClean="0"/>
              <a:t>21/11/13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CC5E9-38EB-B842-A922-CC12725B3E0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68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2DF7-55DA-5740-973C-FC7CCBC4166D}" type="datetimeFigureOut">
              <a:rPr lang="es-ES" smtClean="0"/>
              <a:t>21/11/13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CC5E9-38EB-B842-A922-CC12725B3E0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2127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2DF7-55DA-5740-973C-FC7CCBC4166D}" type="datetimeFigureOut">
              <a:rPr lang="es-ES" smtClean="0"/>
              <a:t>21/11/13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CC5E9-38EB-B842-A922-CC12725B3E0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0072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2DF7-55DA-5740-973C-FC7CCBC4166D}" type="datetimeFigureOut">
              <a:rPr lang="es-ES" smtClean="0"/>
              <a:t>21/11/13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CC5E9-38EB-B842-A922-CC12725B3E0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8843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2DF7-55DA-5740-973C-FC7CCBC4166D}" type="datetimeFigureOut">
              <a:rPr lang="es-ES" smtClean="0"/>
              <a:t>21/11/13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CC5E9-38EB-B842-A922-CC12725B3E0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1082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2DF7-55DA-5740-973C-FC7CCBC4166D}" type="datetimeFigureOut">
              <a:rPr lang="es-ES" smtClean="0"/>
              <a:t>21/11/13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CC5E9-38EB-B842-A922-CC12725B3E0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1776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2DF7-55DA-5740-973C-FC7CCBC4166D}" type="datetimeFigureOut">
              <a:rPr lang="es-ES" smtClean="0"/>
              <a:t>21/11/13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CC5E9-38EB-B842-A922-CC12725B3E0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3434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A2DF7-55DA-5740-973C-FC7CCBC4166D}" type="datetimeFigureOut">
              <a:rPr lang="es-ES" smtClean="0"/>
              <a:t>21/11/13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CC5E9-38EB-B842-A922-CC12725B3E0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7796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62902" y="3072589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rial Narrow"/>
                <a:cs typeface="Arial Narrow"/>
              </a:rPr>
              <a:t>Situaci</a:t>
            </a:r>
            <a:r>
              <a:rPr lang="es-E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rial Narrow"/>
                <a:cs typeface="Arial Narrow"/>
              </a:rPr>
              <a:t>ón de los Programas </a:t>
            </a:r>
            <a:r>
              <a:rPr lang="es-E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rial Narrow"/>
                <a:cs typeface="Arial Narrow"/>
              </a:rPr>
              <a:t>E</a:t>
            </a:r>
            <a:r>
              <a:rPr lang="es-E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rial Narrow"/>
                <a:cs typeface="Arial Narrow"/>
              </a:rPr>
              <a:t>ducativos de frente a la Acreditación, Refrendos y Seguimientos.</a:t>
            </a:r>
            <a:endParaRPr lang="es-E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Arial Narrow"/>
              <a:cs typeface="Arial Narrow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61" y="229890"/>
            <a:ext cx="3206262" cy="1157817"/>
          </a:xfrm>
          <a:prstGeom prst="rect">
            <a:avLst/>
          </a:prstGeom>
        </p:spPr>
      </p:pic>
      <p:sp>
        <p:nvSpPr>
          <p:cNvPr id="6" name="4 Rectángulo redondeado"/>
          <p:cNvSpPr/>
          <p:nvPr/>
        </p:nvSpPr>
        <p:spPr>
          <a:xfrm>
            <a:off x="251520" y="1472380"/>
            <a:ext cx="8640960" cy="72008"/>
          </a:xfrm>
          <a:prstGeom prst="roundRect">
            <a:avLst/>
          </a:prstGeom>
          <a:solidFill>
            <a:srgbClr val="66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/>
          <p:cNvSpPr txBox="1"/>
          <p:nvPr/>
        </p:nvSpPr>
        <p:spPr>
          <a:xfrm>
            <a:off x="5175398" y="362174"/>
            <a:ext cx="3717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 smtClean="0"/>
              <a:t>Reuni</a:t>
            </a:r>
            <a:r>
              <a:rPr lang="es-ES" b="1" dirty="0" smtClean="0"/>
              <a:t>ón de Comités de Calidad y Responsables de Programas Educativos Acreditados por COMEAA</a:t>
            </a:r>
            <a:endParaRPr lang="es-ES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5732576" y="5734913"/>
            <a:ext cx="3159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Ing. Rogelio Tovar Mendoza.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01487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62902" y="2035684"/>
            <a:ext cx="7772400" cy="491250"/>
          </a:xfrm>
        </p:spPr>
        <p:txBody>
          <a:bodyPr>
            <a:normAutofit fontScale="90000"/>
          </a:bodyPr>
          <a:lstStyle/>
          <a:p>
            <a:pPr algn="l"/>
            <a:r>
              <a:rPr lang="es-E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Arial Narrow"/>
                <a:cs typeface="Arial Narrow"/>
              </a:rPr>
              <a:t>Programas en Proceso de Dictamen: 11</a:t>
            </a:r>
            <a:br>
              <a:rPr lang="es-E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Arial Narrow"/>
                <a:cs typeface="Arial Narrow"/>
              </a:rPr>
            </a:br>
            <a:r>
              <a:rPr lang="es-E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Arial Narrow"/>
                <a:cs typeface="Arial Narrow"/>
              </a:rPr>
              <a:t/>
            </a:r>
            <a:br>
              <a:rPr lang="es-E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Arial Narrow"/>
                <a:cs typeface="Arial Narrow"/>
              </a:rPr>
            </a:br>
            <a:endParaRPr lang="es-ES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latin typeface="Arial Narrow"/>
              <a:cs typeface="Arial Narrow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61" y="229890"/>
            <a:ext cx="3206262" cy="1157817"/>
          </a:xfrm>
          <a:prstGeom prst="rect">
            <a:avLst/>
          </a:prstGeom>
        </p:spPr>
      </p:pic>
      <p:sp>
        <p:nvSpPr>
          <p:cNvPr id="6" name="4 Rectángulo redondeado"/>
          <p:cNvSpPr/>
          <p:nvPr/>
        </p:nvSpPr>
        <p:spPr>
          <a:xfrm>
            <a:off x="251520" y="1472380"/>
            <a:ext cx="8640960" cy="72008"/>
          </a:xfrm>
          <a:prstGeom prst="roundRect">
            <a:avLst/>
          </a:prstGeom>
          <a:solidFill>
            <a:srgbClr val="66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/>
          <p:cNvSpPr txBox="1"/>
          <p:nvPr/>
        </p:nvSpPr>
        <p:spPr>
          <a:xfrm>
            <a:off x="5175398" y="362174"/>
            <a:ext cx="3717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 smtClean="0"/>
              <a:t>Reuni</a:t>
            </a:r>
            <a:r>
              <a:rPr lang="es-ES" b="1" dirty="0" smtClean="0"/>
              <a:t>ón de Comités de Calidad y Responsables de Programas Educativos Acreditados por COMEAA</a:t>
            </a:r>
            <a:endParaRPr lang="es-ES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902" y="2206354"/>
            <a:ext cx="7917104" cy="414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331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62902" y="2035684"/>
            <a:ext cx="7772400" cy="491250"/>
          </a:xfrm>
        </p:spPr>
        <p:txBody>
          <a:bodyPr>
            <a:normAutofit fontScale="90000"/>
          </a:bodyPr>
          <a:lstStyle/>
          <a:p>
            <a:pPr algn="l"/>
            <a:r>
              <a:rPr lang="es-E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Arial Narrow"/>
                <a:cs typeface="Arial Narrow"/>
              </a:rPr>
              <a:t>Programas que venci</a:t>
            </a:r>
            <a:r>
              <a:rPr lang="es-E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Arial Narrow"/>
                <a:cs typeface="Arial Narrow"/>
              </a:rPr>
              <a:t>ó su acreditación</a:t>
            </a:r>
            <a:r>
              <a:rPr lang="es-E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Arial Narrow"/>
                <a:cs typeface="Arial Narrow"/>
              </a:rPr>
              <a:t>: 17</a:t>
            </a:r>
            <a:br>
              <a:rPr lang="es-E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Arial Narrow"/>
                <a:cs typeface="Arial Narrow"/>
              </a:rPr>
            </a:br>
            <a:r>
              <a:rPr lang="es-E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Arial Narrow"/>
                <a:cs typeface="Arial Narrow"/>
              </a:rPr>
              <a:t/>
            </a:r>
            <a:br>
              <a:rPr lang="es-E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Arial Narrow"/>
                <a:cs typeface="Arial Narrow"/>
              </a:rPr>
            </a:br>
            <a:endParaRPr lang="es-ES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latin typeface="Arial Narrow"/>
              <a:cs typeface="Arial Narrow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61" y="229890"/>
            <a:ext cx="3206262" cy="1157817"/>
          </a:xfrm>
          <a:prstGeom prst="rect">
            <a:avLst/>
          </a:prstGeom>
        </p:spPr>
      </p:pic>
      <p:sp>
        <p:nvSpPr>
          <p:cNvPr id="6" name="4 Rectángulo redondeado"/>
          <p:cNvSpPr/>
          <p:nvPr/>
        </p:nvSpPr>
        <p:spPr>
          <a:xfrm>
            <a:off x="251520" y="1472380"/>
            <a:ext cx="8640960" cy="72008"/>
          </a:xfrm>
          <a:prstGeom prst="roundRect">
            <a:avLst/>
          </a:prstGeom>
          <a:solidFill>
            <a:srgbClr val="66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/>
          <p:cNvSpPr txBox="1"/>
          <p:nvPr/>
        </p:nvSpPr>
        <p:spPr>
          <a:xfrm>
            <a:off x="5175398" y="362174"/>
            <a:ext cx="3717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 smtClean="0"/>
              <a:t>Reuni</a:t>
            </a:r>
            <a:r>
              <a:rPr lang="es-ES" b="1" dirty="0" smtClean="0"/>
              <a:t>ón de Comités de Calidad y Responsables de Programas Educativos Acreditados por COMEAA</a:t>
            </a:r>
            <a:endParaRPr lang="es-ES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902" y="2263173"/>
            <a:ext cx="8012692" cy="405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03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61" y="229890"/>
            <a:ext cx="3206262" cy="1157817"/>
          </a:xfrm>
          <a:prstGeom prst="rect">
            <a:avLst/>
          </a:prstGeom>
        </p:spPr>
      </p:pic>
      <p:sp>
        <p:nvSpPr>
          <p:cNvPr id="6" name="4 Rectángulo redondeado"/>
          <p:cNvSpPr/>
          <p:nvPr/>
        </p:nvSpPr>
        <p:spPr>
          <a:xfrm>
            <a:off x="251520" y="1472380"/>
            <a:ext cx="8640960" cy="72008"/>
          </a:xfrm>
          <a:prstGeom prst="roundRect">
            <a:avLst/>
          </a:prstGeom>
          <a:solidFill>
            <a:srgbClr val="66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/>
          <p:cNvSpPr txBox="1"/>
          <p:nvPr/>
        </p:nvSpPr>
        <p:spPr>
          <a:xfrm>
            <a:off x="5175398" y="362174"/>
            <a:ext cx="3717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 smtClean="0"/>
              <a:t>Reuni</a:t>
            </a:r>
            <a:r>
              <a:rPr lang="es-ES" b="1" dirty="0" smtClean="0"/>
              <a:t>ón de Comités de Calidad y Responsables de Programas Educativos Acreditados por COMEAA</a:t>
            </a:r>
            <a:endParaRPr lang="es-ES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902" y="2197099"/>
            <a:ext cx="7958070" cy="37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861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61" y="229890"/>
            <a:ext cx="3206262" cy="1157817"/>
          </a:xfrm>
          <a:prstGeom prst="rect">
            <a:avLst/>
          </a:prstGeom>
        </p:spPr>
      </p:pic>
      <p:sp>
        <p:nvSpPr>
          <p:cNvPr id="6" name="4 Rectángulo redondeado"/>
          <p:cNvSpPr/>
          <p:nvPr/>
        </p:nvSpPr>
        <p:spPr>
          <a:xfrm>
            <a:off x="251520" y="1472380"/>
            <a:ext cx="8640960" cy="72008"/>
          </a:xfrm>
          <a:prstGeom prst="roundRect">
            <a:avLst/>
          </a:prstGeom>
          <a:solidFill>
            <a:srgbClr val="66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/>
          <p:cNvSpPr txBox="1"/>
          <p:nvPr/>
        </p:nvSpPr>
        <p:spPr>
          <a:xfrm>
            <a:off x="5175398" y="362174"/>
            <a:ext cx="3717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 smtClean="0"/>
              <a:t>Reuni</a:t>
            </a:r>
            <a:r>
              <a:rPr lang="es-ES" b="1" dirty="0" smtClean="0"/>
              <a:t>ón de Comités de Calidad y Responsables de Programas Educativos Acreditados por COMEAA</a:t>
            </a:r>
            <a:endParaRPr lang="es-ES" b="1" dirty="0"/>
          </a:p>
        </p:txBody>
      </p:sp>
      <p:sp>
        <p:nvSpPr>
          <p:cNvPr id="2" name="CuadroTexto 1"/>
          <p:cNvSpPr txBox="1"/>
          <p:nvPr/>
        </p:nvSpPr>
        <p:spPr>
          <a:xfrm>
            <a:off x="505250" y="2022096"/>
            <a:ext cx="2635493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 smtClean="0"/>
          </a:p>
          <a:p>
            <a:pPr marL="571500" indent="-571500">
              <a:buFont typeface="Wingdings" charset="2"/>
              <a:buChar char="Ø"/>
            </a:pPr>
            <a:r>
              <a:rPr lang="es-ES" sz="2400" dirty="0" smtClean="0"/>
              <a:t>En este momento el 23% de los programas  se encuentran desfasados y/o no acreditados</a:t>
            </a:r>
          </a:p>
          <a:p>
            <a:endParaRPr lang="es-ES" sz="2800" dirty="0"/>
          </a:p>
          <a:p>
            <a:r>
              <a:rPr lang="es-ES" dirty="0" smtClean="0"/>
              <a:t>   </a:t>
            </a:r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7506" y="2022096"/>
            <a:ext cx="5571405" cy="343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034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61" y="229890"/>
            <a:ext cx="3206262" cy="1157817"/>
          </a:xfrm>
          <a:prstGeom prst="rect">
            <a:avLst/>
          </a:prstGeom>
        </p:spPr>
      </p:pic>
      <p:sp>
        <p:nvSpPr>
          <p:cNvPr id="6" name="4 Rectángulo redondeado"/>
          <p:cNvSpPr/>
          <p:nvPr/>
        </p:nvSpPr>
        <p:spPr>
          <a:xfrm>
            <a:off x="251520" y="1472380"/>
            <a:ext cx="8640960" cy="72008"/>
          </a:xfrm>
          <a:prstGeom prst="roundRect">
            <a:avLst/>
          </a:prstGeom>
          <a:solidFill>
            <a:srgbClr val="66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/>
          <p:cNvSpPr txBox="1"/>
          <p:nvPr/>
        </p:nvSpPr>
        <p:spPr>
          <a:xfrm>
            <a:off x="5175398" y="362174"/>
            <a:ext cx="3717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 smtClean="0"/>
              <a:t>Reuni</a:t>
            </a:r>
            <a:r>
              <a:rPr lang="es-ES" b="1" dirty="0" smtClean="0"/>
              <a:t>ón de Comités de Calidad y Responsables de Programas Educativos Acreditados por COMEAA</a:t>
            </a:r>
            <a:endParaRPr lang="es-ES" b="1" dirty="0"/>
          </a:p>
        </p:txBody>
      </p:sp>
      <p:sp>
        <p:nvSpPr>
          <p:cNvPr id="2" name="CuadroTexto 1"/>
          <p:cNvSpPr txBox="1"/>
          <p:nvPr/>
        </p:nvSpPr>
        <p:spPr>
          <a:xfrm>
            <a:off x="737392" y="1859609"/>
            <a:ext cx="772895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 smtClean="0"/>
          </a:p>
          <a:p>
            <a:r>
              <a:rPr lang="es-ES" sz="2800" b="1" dirty="0" smtClean="0"/>
              <a:t>Posibles Causas </a:t>
            </a:r>
          </a:p>
          <a:p>
            <a:endParaRPr lang="es-ES" sz="2800" b="1" dirty="0" smtClean="0"/>
          </a:p>
          <a:p>
            <a:pPr marL="285750" indent="-285750">
              <a:buFont typeface="Arial"/>
              <a:buChar char="•"/>
            </a:pPr>
            <a:r>
              <a:rPr lang="es-ES" sz="2800" dirty="0" smtClean="0"/>
              <a:t>Cambios en la administraci</a:t>
            </a:r>
            <a:r>
              <a:rPr lang="es-ES" sz="2800" dirty="0" smtClean="0"/>
              <a:t>ón que deriva en una falta de continuidad en los procesos.</a:t>
            </a:r>
          </a:p>
          <a:p>
            <a:endParaRPr lang="es-ES" sz="2800" dirty="0" smtClean="0"/>
          </a:p>
          <a:p>
            <a:pPr marL="285750" indent="-285750">
              <a:buFont typeface="Arial"/>
              <a:buChar char="•"/>
            </a:pPr>
            <a:endParaRPr lang="es-ES" sz="2800" dirty="0"/>
          </a:p>
          <a:p>
            <a:r>
              <a:rPr lang="es-ES" dirty="0" smtClean="0"/>
              <a:t>   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574" y="4390522"/>
            <a:ext cx="6377074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026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61" y="229890"/>
            <a:ext cx="3206262" cy="1157817"/>
          </a:xfrm>
          <a:prstGeom prst="rect">
            <a:avLst/>
          </a:prstGeom>
        </p:spPr>
      </p:pic>
      <p:sp>
        <p:nvSpPr>
          <p:cNvPr id="6" name="4 Rectángulo redondeado"/>
          <p:cNvSpPr/>
          <p:nvPr/>
        </p:nvSpPr>
        <p:spPr>
          <a:xfrm>
            <a:off x="251520" y="1472380"/>
            <a:ext cx="8640960" cy="72008"/>
          </a:xfrm>
          <a:prstGeom prst="roundRect">
            <a:avLst/>
          </a:prstGeom>
          <a:solidFill>
            <a:srgbClr val="66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/>
          <p:cNvSpPr txBox="1"/>
          <p:nvPr/>
        </p:nvSpPr>
        <p:spPr>
          <a:xfrm>
            <a:off x="5175398" y="362174"/>
            <a:ext cx="3717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 smtClean="0"/>
              <a:t>Reuni</a:t>
            </a:r>
            <a:r>
              <a:rPr lang="es-ES" b="1" dirty="0" smtClean="0"/>
              <a:t>ón de Comités de Calidad y Responsables de Programas Educativos Acreditados por COMEAA</a:t>
            </a:r>
            <a:endParaRPr lang="es-ES" b="1" dirty="0"/>
          </a:p>
        </p:txBody>
      </p:sp>
      <p:sp>
        <p:nvSpPr>
          <p:cNvPr id="2" name="CuadroTexto 1"/>
          <p:cNvSpPr txBox="1"/>
          <p:nvPr/>
        </p:nvSpPr>
        <p:spPr>
          <a:xfrm>
            <a:off x="737393" y="1859609"/>
            <a:ext cx="393275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800" b="1" dirty="0" smtClean="0"/>
          </a:p>
          <a:p>
            <a:pPr marL="285750" indent="-285750">
              <a:buFont typeface="Arial"/>
              <a:buChar char="•"/>
            </a:pPr>
            <a:r>
              <a:rPr lang="es-ES" sz="2800" dirty="0" smtClean="0"/>
              <a:t>Planeación</a:t>
            </a:r>
          </a:p>
          <a:p>
            <a:r>
              <a:rPr lang="es-ES" sz="2800" dirty="0" smtClean="0"/>
              <a:t>En ocasiones se retoman los trabajos para el refrendo faltando muy poco tiempo</a:t>
            </a:r>
            <a:endParaRPr lang="es-ES" sz="2800" dirty="0"/>
          </a:p>
          <a:p>
            <a:r>
              <a:rPr lang="es-ES" dirty="0" smtClean="0"/>
              <a:t>   </a:t>
            </a:r>
            <a:endParaRPr lang="es-ES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9166" y="2037118"/>
            <a:ext cx="3136900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326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61" y="229890"/>
            <a:ext cx="3206262" cy="1157817"/>
          </a:xfrm>
          <a:prstGeom prst="rect">
            <a:avLst/>
          </a:prstGeom>
        </p:spPr>
      </p:pic>
      <p:sp>
        <p:nvSpPr>
          <p:cNvPr id="6" name="4 Rectángulo redondeado"/>
          <p:cNvSpPr/>
          <p:nvPr/>
        </p:nvSpPr>
        <p:spPr>
          <a:xfrm>
            <a:off x="251520" y="1472380"/>
            <a:ext cx="8640960" cy="72008"/>
          </a:xfrm>
          <a:prstGeom prst="roundRect">
            <a:avLst/>
          </a:prstGeom>
          <a:solidFill>
            <a:srgbClr val="66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/>
          <p:cNvSpPr txBox="1"/>
          <p:nvPr/>
        </p:nvSpPr>
        <p:spPr>
          <a:xfrm>
            <a:off x="5175398" y="362174"/>
            <a:ext cx="3717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 smtClean="0"/>
              <a:t>Reuni</a:t>
            </a:r>
            <a:r>
              <a:rPr lang="es-ES" b="1" dirty="0" smtClean="0"/>
              <a:t>ón de Comités de Calidad y Responsables de Programas Educativos Acreditados por COMEAA</a:t>
            </a:r>
            <a:endParaRPr lang="es-ES" b="1" dirty="0"/>
          </a:p>
        </p:txBody>
      </p:sp>
      <p:sp>
        <p:nvSpPr>
          <p:cNvPr id="2" name="CuadroTexto 1"/>
          <p:cNvSpPr txBox="1"/>
          <p:nvPr/>
        </p:nvSpPr>
        <p:spPr>
          <a:xfrm>
            <a:off x="152673" y="1908342"/>
            <a:ext cx="3413850" cy="3816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800" b="1" dirty="0" smtClean="0"/>
          </a:p>
          <a:p>
            <a:pPr marL="285750" indent="-285750">
              <a:buFont typeface="Arial"/>
              <a:buChar char="•"/>
            </a:pPr>
            <a:r>
              <a:rPr lang="es-ES" sz="2800" dirty="0" smtClean="0"/>
              <a:t>Comités de Calidad constituidos circunstancialmente y en ocasiones funcionando de manera improvisada </a:t>
            </a:r>
            <a:endParaRPr lang="es-ES" sz="2800" dirty="0"/>
          </a:p>
          <a:p>
            <a:r>
              <a:rPr lang="es-ES" dirty="0" smtClean="0"/>
              <a:t>   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0542" y="2239346"/>
            <a:ext cx="5633458" cy="372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545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61" y="229890"/>
            <a:ext cx="3206262" cy="1157817"/>
          </a:xfrm>
          <a:prstGeom prst="rect">
            <a:avLst/>
          </a:prstGeom>
        </p:spPr>
      </p:pic>
      <p:sp>
        <p:nvSpPr>
          <p:cNvPr id="6" name="4 Rectángulo redondeado"/>
          <p:cNvSpPr/>
          <p:nvPr/>
        </p:nvSpPr>
        <p:spPr>
          <a:xfrm>
            <a:off x="251520" y="1472380"/>
            <a:ext cx="8640960" cy="72008"/>
          </a:xfrm>
          <a:prstGeom prst="roundRect">
            <a:avLst/>
          </a:prstGeom>
          <a:solidFill>
            <a:srgbClr val="66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/>
          <p:cNvSpPr txBox="1"/>
          <p:nvPr/>
        </p:nvSpPr>
        <p:spPr>
          <a:xfrm>
            <a:off x="5175398" y="362174"/>
            <a:ext cx="3717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 smtClean="0"/>
              <a:t>Reuni</a:t>
            </a:r>
            <a:r>
              <a:rPr lang="es-ES" b="1" dirty="0" smtClean="0"/>
              <a:t>ón de Comités de Calidad y Responsables de Programas Educativos Acreditados por COMEAA</a:t>
            </a:r>
            <a:endParaRPr lang="es-ES" b="1" dirty="0"/>
          </a:p>
        </p:txBody>
      </p:sp>
      <p:sp>
        <p:nvSpPr>
          <p:cNvPr id="2" name="CuadroTexto 1"/>
          <p:cNvSpPr txBox="1"/>
          <p:nvPr/>
        </p:nvSpPr>
        <p:spPr>
          <a:xfrm>
            <a:off x="737393" y="1859609"/>
            <a:ext cx="3782546" cy="3816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800" b="1" dirty="0" smtClean="0"/>
          </a:p>
          <a:p>
            <a:pPr marL="285750" indent="-285750">
              <a:buFont typeface="Arial"/>
              <a:buChar char="•"/>
            </a:pPr>
            <a:r>
              <a:rPr lang="es-ES" sz="2800" dirty="0" smtClean="0"/>
              <a:t>Es necesario ejercer el recurso PIFI</a:t>
            </a:r>
          </a:p>
          <a:p>
            <a:endParaRPr lang="es-ES" sz="2800" dirty="0" smtClean="0"/>
          </a:p>
          <a:p>
            <a:pPr marL="285750" indent="-285750">
              <a:buFont typeface="Arial"/>
              <a:buChar char="•"/>
            </a:pPr>
            <a:r>
              <a:rPr lang="es-ES" sz="2800" dirty="0" smtClean="0"/>
              <a:t>Posibilidad de evaluarse y tener el dictamen lo antes posible (compromisos)</a:t>
            </a:r>
            <a:endParaRPr lang="es-ES" sz="2800" dirty="0"/>
          </a:p>
          <a:p>
            <a:r>
              <a:rPr lang="es-ES" dirty="0" smtClean="0"/>
              <a:t>   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046" y="2103591"/>
            <a:ext cx="3862689" cy="386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848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61" y="229890"/>
            <a:ext cx="3206262" cy="1157817"/>
          </a:xfrm>
          <a:prstGeom prst="rect">
            <a:avLst/>
          </a:prstGeom>
        </p:spPr>
      </p:pic>
      <p:sp>
        <p:nvSpPr>
          <p:cNvPr id="6" name="4 Rectángulo redondeado"/>
          <p:cNvSpPr/>
          <p:nvPr/>
        </p:nvSpPr>
        <p:spPr>
          <a:xfrm>
            <a:off x="251520" y="1472380"/>
            <a:ext cx="8640960" cy="72008"/>
          </a:xfrm>
          <a:prstGeom prst="roundRect">
            <a:avLst/>
          </a:prstGeom>
          <a:solidFill>
            <a:srgbClr val="66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/>
          <p:cNvSpPr txBox="1"/>
          <p:nvPr/>
        </p:nvSpPr>
        <p:spPr>
          <a:xfrm>
            <a:off x="5175398" y="362174"/>
            <a:ext cx="3717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 smtClean="0"/>
              <a:t>Reuni</a:t>
            </a:r>
            <a:r>
              <a:rPr lang="es-ES" b="1" dirty="0" smtClean="0"/>
              <a:t>ón de Comités de Calidad y Responsables de Programas Educativos Acreditados por COMEAA</a:t>
            </a:r>
            <a:endParaRPr lang="es-ES" b="1" dirty="0"/>
          </a:p>
        </p:txBody>
      </p:sp>
      <p:sp>
        <p:nvSpPr>
          <p:cNvPr id="2" name="CuadroTexto 1"/>
          <p:cNvSpPr txBox="1"/>
          <p:nvPr/>
        </p:nvSpPr>
        <p:spPr>
          <a:xfrm>
            <a:off x="5489472" y="2542338"/>
            <a:ext cx="30997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800" b="1" dirty="0" smtClean="0"/>
          </a:p>
          <a:p>
            <a:pPr marL="285750" indent="-285750">
              <a:buFont typeface="Arial"/>
              <a:buChar char="•"/>
            </a:pPr>
            <a:r>
              <a:rPr lang="es-ES" sz="2800" dirty="0" smtClean="0"/>
              <a:t>Falta de recursos para atención de recomendaciones</a:t>
            </a:r>
            <a:r>
              <a:rPr lang="es-ES" dirty="0" smtClean="0"/>
              <a:t>   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98" y="1904709"/>
            <a:ext cx="50800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724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61" y="229890"/>
            <a:ext cx="3206262" cy="1157817"/>
          </a:xfrm>
          <a:prstGeom prst="rect">
            <a:avLst/>
          </a:prstGeom>
        </p:spPr>
      </p:pic>
      <p:sp>
        <p:nvSpPr>
          <p:cNvPr id="6" name="4 Rectángulo redondeado"/>
          <p:cNvSpPr/>
          <p:nvPr/>
        </p:nvSpPr>
        <p:spPr>
          <a:xfrm>
            <a:off x="251520" y="1472380"/>
            <a:ext cx="8640960" cy="72008"/>
          </a:xfrm>
          <a:prstGeom prst="roundRect">
            <a:avLst/>
          </a:prstGeom>
          <a:solidFill>
            <a:srgbClr val="66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/>
          <p:cNvSpPr txBox="1"/>
          <p:nvPr/>
        </p:nvSpPr>
        <p:spPr>
          <a:xfrm>
            <a:off x="5175398" y="362174"/>
            <a:ext cx="3717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 smtClean="0"/>
              <a:t>Reuni</a:t>
            </a:r>
            <a:r>
              <a:rPr lang="es-ES" b="1" dirty="0" smtClean="0"/>
              <a:t>ón de Comités de Calidad y Responsables de Programas Educativos Acreditados por COMEAA</a:t>
            </a:r>
            <a:endParaRPr lang="es-ES" b="1" dirty="0"/>
          </a:p>
        </p:txBody>
      </p:sp>
      <p:sp>
        <p:nvSpPr>
          <p:cNvPr id="2" name="CuadroTexto 1"/>
          <p:cNvSpPr txBox="1"/>
          <p:nvPr/>
        </p:nvSpPr>
        <p:spPr>
          <a:xfrm>
            <a:off x="466745" y="1709410"/>
            <a:ext cx="80269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800" b="1" dirty="0" smtClean="0"/>
          </a:p>
          <a:p>
            <a:pPr marL="285750" indent="-285750">
              <a:buFont typeface="Arial"/>
              <a:buChar char="•"/>
            </a:pPr>
            <a:r>
              <a:rPr lang="es-ES" sz="2800" dirty="0" smtClean="0"/>
              <a:t>Estándares altos</a:t>
            </a:r>
            <a:endParaRPr lang="es-ES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" y="2800846"/>
            <a:ext cx="9042400" cy="36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054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62902" y="2157578"/>
            <a:ext cx="7772400" cy="491250"/>
          </a:xfrm>
        </p:spPr>
        <p:txBody>
          <a:bodyPr>
            <a:normAutofit fontScale="90000"/>
          </a:bodyPr>
          <a:lstStyle/>
          <a:p>
            <a:pPr algn="l"/>
            <a:r>
              <a:rPr lang="es-E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Arial Narrow"/>
                <a:cs typeface="Arial Narrow"/>
              </a:rPr>
              <a:t>Programas Acreditados: 78</a:t>
            </a:r>
            <a:br>
              <a:rPr lang="es-E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Arial Narrow"/>
                <a:cs typeface="Arial Narrow"/>
              </a:rPr>
            </a:br>
            <a:r>
              <a:rPr lang="es-E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Arial Narrow"/>
                <a:cs typeface="Arial Narrow"/>
              </a:rPr>
              <a:t/>
            </a:r>
            <a:br>
              <a:rPr lang="es-E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Arial Narrow"/>
                <a:cs typeface="Arial Narrow"/>
              </a:rPr>
            </a:br>
            <a:endParaRPr lang="es-ES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latin typeface="Arial Narrow"/>
              <a:cs typeface="Arial Narrow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61" y="229890"/>
            <a:ext cx="3206262" cy="1157817"/>
          </a:xfrm>
          <a:prstGeom prst="rect">
            <a:avLst/>
          </a:prstGeom>
        </p:spPr>
      </p:pic>
      <p:sp>
        <p:nvSpPr>
          <p:cNvPr id="6" name="4 Rectángulo redondeado"/>
          <p:cNvSpPr/>
          <p:nvPr/>
        </p:nvSpPr>
        <p:spPr>
          <a:xfrm>
            <a:off x="251520" y="1472380"/>
            <a:ext cx="8640960" cy="72008"/>
          </a:xfrm>
          <a:prstGeom prst="roundRect">
            <a:avLst/>
          </a:prstGeom>
          <a:solidFill>
            <a:srgbClr val="66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/>
          <p:cNvSpPr txBox="1"/>
          <p:nvPr/>
        </p:nvSpPr>
        <p:spPr>
          <a:xfrm>
            <a:off x="5175398" y="362174"/>
            <a:ext cx="3717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 smtClean="0"/>
              <a:t>Reuni</a:t>
            </a:r>
            <a:r>
              <a:rPr lang="es-ES" b="1" dirty="0" smtClean="0"/>
              <a:t>ón de Comités de Calidad y Responsables de Programas Educativos Acreditados por COMEAA</a:t>
            </a:r>
            <a:endParaRPr lang="es-ES" b="1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901" y="2331237"/>
            <a:ext cx="8176557" cy="420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003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61" y="229890"/>
            <a:ext cx="3206262" cy="1157817"/>
          </a:xfrm>
          <a:prstGeom prst="rect">
            <a:avLst/>
          </a:prstGeom>
        </p:spPr>
      </p:pic>
      <p:sp>
        <p:nvSpPr>
          <p:cNvPr id="6" name="4 Rectángulo redondeado"/>
          <p:cNvSpPr/>
          <p:nvPr/>
        </p:nvSpPr>
        <p:spPr>
          <a:xfrm>
            <a:off x="251520" y="1472380"/>
            <a:ext cx="8640960" cy="72008"/>
          </a:xfrm>
          <a:prstGeom prst="roundRect">
            <a:avLst/>
          </a:prstGeom>
          <a:solidFill>
            <a:srgbClr val="66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/>
          <p:cNvSpPr txBox="1"/>
          <p:nvPr/>
        </p:nvSpPr>
        <p:spPr>
          <a:xfrm>
            <a:off x="5175398" y="362174"/>
            <a:ext cx="3717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 smtClean="0"/>
              <a:t>Reuni</a:t>
            </a:r>
            <a:r>
              <a:rPr lang="es-ES" b="1" dirty="0" smtClean="0"/>
              <a:t>ón de Comités de Calidad y Responsables de Programas Educativos Acreditados por COMEAA</a:t>
            </a:r>
            <a:endParaRPr lang="es-ES" b="1" dirty="0"/>
          </a:p>
        </p:txBody>
      </p:sp>
      <p:sp>
        <p:nvSpPr>
          <p:cNvPr id="2" name="CuadroTexto 1"/>
          <p:cNvSpPr txBox="1"/>
          <p:nvPr/>
        </p:nvSpPr>
        <p:spPr>
          <a:xfrm>
            <a:off x="614493" y="1724488"/>
            <a:ext cx="793379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800" b="1" dirty="0" smtClean="0"/>
          </a:p>
          <a:p>
            <a:pPr lvl="1"/>
            <a:r>
              <a:rPr lang="es-ES_tradnl" sz="2400" b="1" dirty="0"/>
              <a:t>INDICADORES </a:t>
            </a:r>
            <a:r>
              <a:rPr lang="es-ES_tradnl" sz="2400" b="1" dirty="0" smtClean="0"/>
              <a:t>PROBLEMA</a:t>
            </a:r>
          </a:p>
          <a:p>
            <a:pPr lvl="1"/>
            <a:endParaRPr lang="es-ES_tradnl" sz="2400" b="1" dirty="0"/>
          </a:p>
          <a:p>
            <a:pPr marL="285750" indent="-285750">
              <a:buFont typeface="Arial"/>
              <a:buChar char="•"/>
            </a:pPr>
            <a:r>
              <a:rPr lang="es-ES_tradnl" sz="2400" dirty="0"/>
              <a:t>% DE TITULACIÓN</a:t>
            </a:r>
          </a:p>
          <a:p>
            <a:pPr marL="285750" indent="-285750">
              <a:buFont typeface="Arial"/>
              <a:buChar char="•"/>
            </a:pPr>
            <a:r>
              <a:rPr lang="es-ES_tradnl" sz="2400" dirty="0"/>
              <a:t>MOVILIDAD E INTERCAMBIO DE PROFESORES</a:t>
            </a:r>
          </a:p>
          <a:p>
            <a:pPr marL="285750" indent="-285750">
              <a:buFont typeface="Arial"/>
              <a:buChar char="•"/>
            </a:pPr>
            <a:r>
              <a:rPr lang="es-ES_tradnl" sz="2400" dirty="0"/>
              <a:t>MOVILIDAD E INTERCAMBIO DE ESTUDIANTES</a:t>
            </a:r>
          </a:p>
          <a:p>
            <a:pPr marL="285750" indent="-285750">
              <a:buFont typeface="Arial"/>
              <a:buChar char="•"/>
            </a:pPr>
            <a:r>
              <a:rPr lang="es-ES_tradnl" sz="2400" dirty="0"/>
              <a:t>SEGUIMIENTO DE EGRESADOS</a:t>
            </a:r>
          </a:p>
          <a:p>
            <a:pPr marL="285750" indent="-285750">
              <a:buFont typeface="Arial"/>
              <a:buChar char="•"/>
            </a:pPr>
            <a:r>
              <a:rPr lang="es-ES_tradnl" sz="2400" dirty="0"/>
              <a:t>CLIMA ORGANIZACIONAL</a:t>
            </a:r>
          </a:p>
          <a:p>
            <a:pPr marL="285750" indent="-285750">
              <a:buFont typeface="Arial"/>
              <a:buChar char="•"/>
            </a:pPr>
            <a:r>
              <a:rPr lang="es-ES_tradnl" sz="2400" dirty="0" smtClean="0"/>
              <a:t>VERIFICACI</a:t>
            </a:r>
            <a:r>
              <a:rPr lang="es-ES_tradnl" sz="2400" dirty="0" smtClean="0"/>
              <a:t>ÓN DEL </a:t>
            </a:r>
            <a:r>
              <a:rPr lang="es-ES_tradnl" sz="2400" dirty="0" smtClean="0"/>
              <a:t>CUMPLIMIENTO </a:t>
            </a:r>
            <a:r>
              <a:rPr lang="es-ES_tradnl" sz="2400" dirty="0"/>
              <a:t>DE ACTIVIDADES DE LOS PROFESORES</a:t>
            </a:r>
          </a:p>
          <a:p>
            <a:pPr marL="285750" indent="-285750">
              <a:buFont typeface="Arial"/>
              <a:buChar char="•"/>
            </a:pPr>
            <a:r>
              <a:rPr lang="es-ES_tradnl" sz="2400" dirty="0"/>
              <a:t>TRASCENDENCIA DEL PROGRAMA </a:t>
            </a:r>
          </a:p>
        </p:txBody>
      </p:sp>
    </p:spTree>
    <p:extLst>
      <p:ext uri="{BB962C8B-B14F-4D97-AF65-F5344CB8AC3E}">
        <p14:creationId xmlns:p14="http://schemas.microsoft.com/office/powerpoint/2010/main" val="3033880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61" y="229890"/>
            <a:ext cx="3206262" cy="1157817"/>
          </a:xfrm>
          <a:prstGeom prst="rect">
            <a:avLst/>
          </a:prstGeom>
        </p:spPr>
      </p:pic>
      <p:sp>
        <p:nvSpPr>
          <p:cNvPr id="6" name="4 Rectángulo redondeado"/>
          <p:cNvSpPr/>
          <p:nvPr/>
        </p:nvSpPr>
        <p:spPr>
          <a:xfrm>
            <a:off x="251520" y="1472380"/>
            <a:ext cx="8640960" cy="72008"/>
          </a:xfrm>
          <a:prstGeom prst="roundRect">
            <a:avLst/>
          </a:prstGeom>
          <a:solidFill>
            <a:srgbClr val="66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/>
          <p:cNvSpPr txBox="1"/>
          <p:nvPr/>
        </p:nvSpPr>
        <p:spPr>
          <a:xfrm>
            <a:off x="5175398" y="362174"/>
            <a:ext cx="3717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 smtClean="0"/>
              <a:t>Reuni</a:t>
            </a:r>
            <a:r>
              <a:rPr lang="es-ES" b="1" dirty="0" smtClean="0"/>
              <a:t>ón de Comités de Calidad y Responsables de Programas Educativos Acreditados por COMEAA</a:t>
            </a:r>
            <a:endParaRPr lang="es-ES" b="1" dirty="0"/>
          </a:p>
        </p:txBody>
      </p:sp>
      <p:sp>
        <p:nvSpPr>
          <p:cNvPr id="2" name="CuadroTexto 1"/>
          <p:cNvSpPr txBox="1"/>
          <p:nvPr/>
        </p:nvSpPr>
        <p:spPr>
          <a:xfrm>
            <a:off x="614493" y="1970270"/>
            <a:ext cx="7933790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800" b="1" dirty="0" smtClean="0"/>
          </a:p>
          <a:p>
            <a:pPr lvl="1"/>
            <a:r>
              <a:rPr lang="es-ES_tradnl" sz="2400" b="1" dirty="0"/>
              <a:t>INDICADORES </a:t>
            </a:r>
            <a:r>
              <a:rPr lang="es-ES_tradnl" sz="2400" b="1" dirty="0" smtClean="0"/>
              <a:t>QUE HAN CAMBIADO</a:t>
            </a:r>
          </a:p>
          <a:p>
            <a:pPr lvl="1"/>
            <a:endParaRPr lang="es-ES_tradnl" sz="2400" b="1" dirty="0"/>
          </a:p>
          <a:p>
            <a:pPr marL="285750" indent="-285750">
              <a:buFont typeface="Arial"/>
              <a:buChar char="•"/>
            </a:pPr>
            <a:r>
              <a:rPr lang="es-ES_tradnl" sz="2400" dirty="0" smtClean="0"/>
              <a:t>TUTOR</a:t>
            </a:r>
            <a:r>
              <a:rPr lang="es-ES_tradnl" sz="2400" dirty="0" smtClean="0"/>
              <a:t>Í</a:t>
            </a:r>
            <a:r>
              <a:rPr lang="es-ES_tradnl" sz="2400" dirty="0" smtClean="0"/>
              <a:t>AS</a:t>
            </a:r>
          </a:p>
          <a:p>
            <a:pPr marL="285750" indent="-285750">
              <a:buFont typeface="Arial"/>
              <a:buChar char="•"/>
            </a:pPr>
            <a:r>
              <a:rPr lang="es-ES_tradnl" sz="2400" dirty="0" smtClean="0"/>
              <a:t>ASESOR</a:t>
            </a:r>
            <a:r>
              <a:rPr lang="es-ES_tradnl" sz="2400" dirty="0" smtClean="0"/>
              <a:t>Í</a:t>
            </a:r>
            <a:r>
              <a:rPr lang="es-ES_tradnl" sz="2400" dirty="0" smtClean="0"/>
              <a:t>AS</a:t>
            </a:r>
          </a:p>
          <a:p>
            <a:pPr marL="285750" indent="-285750">
              <a:buFont typeface="Arial"/>
              <a:buChar char="•"/>
            </a:pPr>
            <a:r>
              <a:rPr lang="es-ES_tradnl" sz="2400" dirty="0" smtClean="0"/>
              <a:t>PLAN DE ESTUDIOS</a:t>
            </a:r>
          </a:p>
          <a:p>
            <a:pPr marL="285750" indent="-285750">
              <a:buFont typeface="Arial"/>
              <a:buChar char="•"/>
            </a:pPr>
            <a:r>
              <a:rPr lang="es-ES_tradnl" sz="2400" dirty="0" smtClean="0"/>
              <a:t>INFRAESTRUCTURA</a:t>
            </a:r>
          </a:p>
          <a:p>
            <a:pPr marL="285750" indent="-285750">
              <a:buFont typeface="Arial"/>
              <a:buChar char="•"/>
            </a:pPr>
            <a:r>
              <a:rPr lang="es-ES_tradnl" sz="2400" dirty="0" smtClean="0"/>
              <a:t>INDICES DE REZAGO Y DESERCI</a:t>
            </a:r>
            <a:r>
              <a:rPr lang="es-ES_tradnl" sz="2400" dirty="0" smtClean="0"/>
              <a:t>ÓN</a:t>
            </a:r>
            <a:r>
              <a:rPr lang="es-ES_tradnl" sz="2400" dirty="0" smtClean="0"/>
              <a:t> </a:t>
            </a:r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896327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28625" y="17145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Wingdings" charset="0"/>
              <a:buChar char="Ø"/>
            </a:pPr>
            <a:r>
              <a:rPr lang="es-MX" sz="1400" b="1" dirty="0">
                <a:latin typeface="Arial"/>
                <a:cs typeface="Arial"/>
              </a:rPr>
              <a:t>Aletargamiento</a:t>
            </a:r>
          </a:p>
          <a:p>
            <a:pPr>
              <a:lnSpc>
                <a:spcPct val="80000"/>
              </a:lnSpc>
              <a:buFont typeface="Wingdings" charset="0"/>
              <a:buChar char="Ø"/>
            </a:pPr>
            <a:r>
              <a:rPr lang="es-MX" sz="1400" b="1" dirty="0">
                <a:latin typeface="Arial"/>
                <a:cs typeface="Arial"/>
              </a:rPr>
              <a:t>Claro – obscuros</a:t>
            </a:r>
          </a:p>
          <a:p>
            <a:pPr>
              <a:lnSpc>
                <a:spcPct val="80000"/>
              </a:lnSpc>
              <a:buFont typeface="Wingdings" charset="0"/>
              <a:buChar char="Ø"/>
            </a:pPr>
            <a:r>
              <a:rPr lang="es-MX" sz="1400" b="1" dirty="0">
                <a:latin typeface="Arial"/>
                <a:cs typeface="Arial"/>
              </a:rPr>
              <a:t>Toma de decisiones con base en la costumbre y tradición</a:t>
            </a:r>
          </a:p>
          <a:p>
            <a:pPr>
              <a:lnSpc>
                <a:spcPct val="80000"/>
              </a:lnSpc>
              <a:buFont typeface="Wingdings" charset="0"/>
              <a:buChar char="Ø"/>
            </a:pPr>
            <a:r>
              <a:rPr lang="es-MX" sz="1400" b="1" dirty="0">
                <a:latin typeface="Arial"/>
                <a:cs typeface="Arial"/>
              </a:rPr>
              <a:t>Ausencia a todos niveles de la cultura de planeación</a:t>
            </a:r>
          </a:p>
          <a:p>
            <a:pPr>
              <a:lnSpc>
                <a:spcPct val="80000"/>
              </a:lnSpc>
              <a:buFont typeface="Wingdings" charset="0"/>
              <a:buChar char="Ø"/>
            </a:pPr>
            <a:r>
              <a:rPr lang="es-MX" sz="1400" b="1" dirty="0">
                <a:latin typeface="Arial"/>
                <a:cs typeface="Arial"/>
              </a:rPr>
              <a:t>Funcionamiento basado en la intuición e improvisación</a:t>
            </a:r>
          </a:p>
          <a:p>
            <a:pPr>
              <a:lnSpc>
                <a:spcPct val="80000"/>
              </a:lnSpc>
              <a:buFont typeface="Wingdings" charset="0"/>
              <a:buChar char="Ø"/>
            </a:pPr>
            <a:r>
              <a:rPr lang="es-MX" sz="1400" b="1" dirty="0">
                <a:latin typeface="Arial"/>
                <a:cs typeface="Arial"/>
              </a:rPr>
              <a:t>Los principios y valores que dan coherencia y sustento a la organización no están claramente explícitos</a:t>
            </a:r>
          </a:p>
          <a:p>
            <a:pPr>
              <a:lnSpc>
                <a:spcPct val="80000"/>
              </a:lnSpc>
              <a:buFont typeface="Wingdings" charset="0"/>
              <a:buChar char="Ø"/>
            </a:pPr>
            <a:r>
              <a:rPr lang="es-MX" sz="1400" b="1" dirty="0">
                <a:latin typeface="Arial"/>
                <a:cs typeface="Arial"/>
              </a:rPr>
              <a:t>Canibalismo político</a:t>
            </a:r>
          </a:p>
          <a:p>
            <a:pPr>
              <a:lnSpc>
                <a:spcPct val="80000"/>
              </a:lnSpc>
              <a:buFont typeface="Wingdings" charset="0"/>
              <a:buChar char="Ø"/>
            </a:pPr>
            <a:r>
              <a:rPr lang="es-MX" sz="1400" b="1" dirty="0">
                <a:latin typeface="Arial"/>
                <a:cs typeface="Arial"/>
              </a:rPr>
              <a:t>Grupos y/o equipos de trabajo constituidos circunstancialmente y con rápida rotación.</a:t>
            </a:r>
          </a:p>
          <a:p>
            <a:pPr>
              <a:lnSpc>
                <a:spcPct val="80000"/>
              </a:lnSpc>
              <a:buFont typeface="Wingdings" charset="0"/>
              <a:buChar char="Ø"/>
            </a:pPr>
            <a:r>
              <a:rPr lang="es-MX" sz="1400" b="1" dirty="0">
                <a:latin typeface="Arial"/>
                <a:cs typeface="Arial"/>
              </a:rPr>
              <a:t>Actitud reactiva de  la comunidad.</a:t>
            </a:r>
          </a:p>
          <a:p>
            <a:pPr>
              <a:lnSpc>
                <a:spcPct val="80000"/>
              </a:lnSpc>
              <a:buFont typeface="Wingdings" charset="0"/>
              <a:buChar char="Ø"/>
            </a:pPr>
            <a:r>
              <a:rPr lang="es-MX" sz="1400" b="1" dirty="0">
                <a:latin typeface="Arial"/>
                <a:cs typeface="Arial"/>
              </a:rPr>
              <a:t>Modelo educativo declarado pero sin arraigo en los actores.</a:t>
            </a:r>
          </a:p>
          <a:p>
            <a:pPr>
              <a:lnSpc>
                <a:spcPct val="80000"/>
              </a:lnSpc>
              <a:buFont typeface="Wingdings" charset="0"/>
              <a:buChar char="Ø"/>
            </a:pPr>
            <a:r>
              <a:rPr lang="es-MX" sz="1400" b="1" dirty="0">
                <a:latin typeface="Arial"/>
                <a:cs typeface="Arial"/>
              </a:rPr>
              <a:t>Planes y programas de estudio no actualizados.</a:t>
            </a:r>
          </a:p>
          <a:p>
            <a:pPr>
              <a:lnSpc>
                <a:spcPct val="80000"/>
              </a:lnSpc>
              <a:buFont typeface="Wingdings" charset="0"/>
              <a:buChar char="Ø"/>
            </a:pPr>
            <a:r>
              <a:rPr lang="es-MX" sz="1400" b="1" dirty="0">
                <a:latin typeface="Arial"/>
                <a:cs typeface="Arial"/>
              </a:rPr>
              <a:t>Métodos de enseñanza tradicionales</a:t>
            </a:r>
          </a:p>
          <a:p>
            <a:pPr>
              <a:lnSpc>
                <a:spcPct val="80000"/>
              </a:lnSpc>
              <a:buFont typeface="Wingdings" charset="0"/>
              <a:buChar char="Ø"/>
            </a:pPr>
            <a:r>
              <a:rPr lang="es-MX" sz="1400" b="1" dirty="0">
                <a:latin typeface="Arial"/>
                <a:cs typeface="Arial"/>
              </a:rPr>
              <a:t>Baja matrícula</a:t>
            </a:r>
          </a:p>
          <a:p>
            <a:pPr>
              <a:lnSpc>
                <a:spcPct val="80000"/>
              </a:lnSpc>
              <a:buFont typeface="Wingdings" charset="0"/>
              <a:buChar char="Ø"/>
            </a:pPr>
            <a:r>
              <a:rPr lang="es-MX" sz="1400" b="1" dirty="0">
                <a:latin typeface="Arial"/>
                <a:cs typeface="Arial"/>
              </a:rPr>
              <a:t>Requisitos de admisión de alumnos flexibles</a:t>
            </a:r>
          </a:p>
          <a:p>
            <a:pPr>
              <a:lnSpc>
                <a:spcPct val="80000"/>
              </a:lnSpc>
              <a:buFont typeface="Wingdings" charset="0"/>
              <a:buChar char="Ø"/>
            </a:pPr>
            <a:r>
              <a:rPr lang="es-MX" sz="1400" b="1" dirty="0">
                <a:latin typeface="Arial"/>
                <a:cs typeface="Arial"/>
              </a:rPr>
              <a:t>Información insuficiente a todos los niveles de la operación y funcionamiento de la organización.</a:t>
            </a:r>
          </a:p>
          <a:p>
            <a:pPr>
              <a:lnSpc>
                <a:spcPct val="80000"/>
              </a:lnSpc>
              <a:buFont typeface="Wingdings" charset="0"/>
              <a:buChar char="Ø"/>
            </a:pPr>
            <a:r>
              <a:rPr lang="es-MX" sz="1400" b="1" dirty="0">
                <a:latin typeface="Arial"/>
                <a:cs typeface="Arial"/>
              </a:rPr>
              <a:t>Falta de servicios de apoyo a la formación de los estudiantes.</a:t>
            </a:r>
          </a:p>
          <a:p>
            <a:pPr>
              <a:lnSpc>
                <a:spcPct val="80000"/>
              </a:lnSpc>
              <a:buFont typeface="Wingdings" charset="0"/>
              <a:buChar char="Ø"/>
            </a:pPr>
            <a:r>
              <a:rPr lang="es-MX" sz="1400" b="1" dirty="0">
                <a:latin typeface="Arial"/>
                <a:cs typeface="Arial"/>
              </a:rPr>
              <a:t>Ausencia de mecanismos para el seguimiento y control de los procesos.</a:t>
            </a:r>
          </a:p>
          <a:p>
            <a:pPr>
              <a:lnSpc>
                <a:spcPct val="80000"/>
              </a:lnSpc>
              <a:buFont typeface="Wingdings" charset="0"/>
              <a:buChar char="Ø"/>
            </a:pPr>
            <a:r>
              <a:rPr lang="es-MX" sz="1400" b="1" dirty="0">
                <a:latin typeface="Arial"/>
                <a:cs typeface="Arial"/>
              </a:rPr>
              <a:t>Actividades de investigación en campos y áreas tradicionales de la agronomía.</a:t>
            </a:r>
          </a:p>
          <a:p>
            <a:pPr>
              <a:lnSpc>
                <a:spcPct val="80000"/>
              </a:lnSpc>
              <a:buFont typeface="Wingdings" charset="0"/>
              <a:buChar char="Ø"/>
            </a:pPr>
            <a:r>
              <a:rPr lang="es-MX" sz="1400" b="1" dirty="0">
                <a:latin typeface="Arial"/>
                <a:cs typeface="Arial"/>
              </a:rPr>
              <a:t>Instalaciones físicas deterioradas.</a:t>
            </a:r>
          </a:p>
          <a:p>
            <a:pPr>
              <a:lnSpc>
                <a:spcPct val="80000"/>
              </a:lnSpc>
              <a:buFont typeface="Wingdings" charset="0"/>
              <a:buChar char="Ø"/>
            </a:pPr>
            <a:r>
              <a:rPr lang="es-MX" sz="1400" b="1" dirty="0">
                <a:latin typeface="Arial"/>
                <a:cs typeface="Arial"/>
              </a:rPr>
              <a:t>Maquinaria, equipo y material insuficiente y obsoleto.</a:t>
            </a:r>
          </a:p>
          <a:p>
            <a:pPr>
              <a:lnSpc>
                <a:spcPct val="80000"/>
              </a:lnSpc>
              <a:buFont typeface="Wingdings" charset="0"/>
              <a:buChar char="Ø"/>
            </a:pPr>
            <a:r>
              <a:rPr lang="es-MX" sz="1400" b="1" dirty="0">
                <a:latin typeface="Arial"/>
                <a:cs typeface="Arial"/>
              </a:rPr>
              <a:t>Falta de recursos económicos.</a:t>
            </a:r>
          </a:p>
          <a:p>
            <a:pPr>
              <a:lnSpc>
                <a:spcPct val="80000"/>
              </a:lnSpc>
            </a:pPr>
            <a:endParaRPr lang="es-MX" sz="900" dirty="0">
              <a:latin typeface="Lucida Sans Unicode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"/>
            </a:scene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MX" sz="3600" i="1" dirty="0" smtClean="0">
                <a:ea typeface="+mj-ea"/>
              </a:rPr>
              <a:t/>
            </a:r>
            <a:br>
              <a:rPr lang="es-MX" sz="3600" i="1" dirty="0" smtClean="0">
                <a:ea typeface="+mj-ea"/>
              </a:rPr>
            </a:br>
            <a:r>
              <a:rPr lang="es-MX" sz="3600" i="1" dirty="0" smtClean="0">
                <a:solidFill>
                  <a:schemeClr val="tx1"/>
                </a:solidFill>
                <a:ea typeface="+mj-ea"/>
              </a:rPr>
              <a:t>La problemática de las Instituciones de Educación Agrícola Superior</a:t>
            </a:r>
            <a:r>
              <a:rPr lang="es-MX" sz="3600" dirty="0" smtClean="0">
                <a:solidFill>
                  <a:schemeClr val="tx1"/>
                </a:solidFill>
                <a:ea typeface="+mj-ea"/>
              </a:rPr>
              <a:t/>
            </a:r>
            <a:br>
              <a:rPr lang="es-MX" sz="3600" dirty="0" smtClean="0">
                <a:solidFill>
                  <a:schemeClr val="tx1"/>
                </a:solidFill>
                <a:ea typeface="+mj-ea"/>
              </a:rPr>
            </a:br>
            <a:r>
              <a:rPr lang="es-MX" sz="3600" i="1" dirty="0" smtClean="0">
                <a:solidFill>
                  <a:schemeClr val="tx1"/>
                </a:solidFill>
                <a:ea typeface="+mj-ea"/>
              </a:rPr>
              <a:t>(Condiciones objetivas y subjetivas)</a:t>
            </a:r>
            <a:r>
              <a:rPr lang="es-MX" dirty="0" smtClean="0">
                <a:ea typeface="+mj-ea"/>
              </a:rPr>
              <a:t/>
            </a:r>
            <a:br>
              <a:rPr lang="es-MX" dirty="0" smtClean="0">
                <a:ea typeface="+mj-ea"/>
              </a:rPr>
            </a:br>
            <a:endParaRPr lang="es-MX" dirty="0">
              <a:ea typeface="+mj-ea"/>
            </a:endParaRPr>
          </a:p>
        </p:txBody>
      </p:sp>
      <p:grpSp>
        <p:nvGrpSpPr>
          <p:cNvPr id="32772" name="Group 62"/>
          <p:cNvGrpSpPr>
            <a:grpSpLocks/>
          </p:cNvGrpSpPr>
          <p:nvPr/>
        </p:nvGrpSpPr>
        <p:grpSpPr bwMode="auto">
          <a:xfrm>
            <a:off x="7215188" y="5786438"/>
            <a:ext cx="1714500" cy="857250"/>
            <a:chOff x="1473" y="1208"/>
            <a:chExt cx="1215" cy="519"/>
          </a:xfrm>
        </p:grpSpPr>
        <p:pic>
          <p:nvPicPr>
            <p:cNvPr id="32773" name="Picture 6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3" y="1208"/>
              <a:ext cx="107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4" name="Picture 6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5" y="1617"/>
              <a:ext cx="1163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CuadroTexto 3"/>
          <p:cNvSpPr txBox="1"/>
          <p:nvPr/>
        </p:nvSpPr>
        <p:spPr>
          <a:xfrm>
            <a:off x="1147054" y="6124397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- </a:t>
            </a:r>
            <a:r>
              <a:rPr lang="es-ES" sz="1400" dirty="0" smtClean="0"/>
              <a:t>Mart</a:t>
            </a:r>
            <a:r>
              <a:rPr lang="es-ES" sz="1400" dirty="0" smtClean="0"/>
              <a:t>í</a:t>
            </a:r>
            <a:r>
              <a:rPr lang="es-ES" sz="1400" dirty="0" smtClean="0"/>
              <a:t>nez Oscar 2008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136031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61" y="229890"/>
            <a:ext cx="3206262" cy="1157817"/>
          </a:xfrm>
          <a:prstGeom prst="rect">
            <a:avLst/>
          </a:prstGeom>
        </p:spPr>
      </p:pic>
      <p:sp>
        <p:nvSpPr>
          <p:cNvPr id="6" name="4 Rectángulo redondeado"/>
          <p:cNvSpPr/>
          <p:nvPr/>
        </p:nvSpPr>
        <p:spPr>
          <a:xfrm>
            <a:off x="251520" y="1472380"/>
            <a:ext cx="8640960" cy="72008"/>
          </a:xfrm>
          <a:prstGeom prst="roundRect">
            <a:avLst/>
          </a:prstGeom>
          <a:solidFill>
            <a:srgbClr val="66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/>
          <p:cNvSpPr txBox="1"/>
          <p:nvPr/>
        </p:nvSpPr>
        <p:spPr>
          <a:xfrm>
            <a:off x="5175398" y="362174"/>
            <a:ext cx="3717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 smtClean="0"/>
              <a:t>Reuni</a:t>
            </a:r>
            <a:r>
              <a:rPr lang="es-ES" b="1" dirty="0" smtClean="0"/>
              <a:t>ón de Comités de Calidad y Responsables de Programas Educativos Acreditados por COMEAA</a:t>
            </a:r>
            <a:endParaRPr lang="es-ES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684578" y="1964388"/>
            <a:ext cx="79796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s-ES" dirty="0" smtClean="0"/>
              <a:t>Se ha considerado a los</a:t>
            </a:r>
            <a:r>
              <a:rPr lang="es-ES" b="1" dirty="0" smtClean="0"/>
              <a:t> </a:t>
            </a:r>
            <a:r>
              <a:rPr lang="es-ES" b="1" dirty="0"/>
              <a:t>resultados, </a:t>
            </a:r>
            <a:r>
              <a:rPr lang="es-ES" dirty="0" smtClean="0"/>
              <a:t>como </a:t>
            </a:r>
            <a:r>
              <a:rPr lang="es-ES" dirty="0"/>
              <a:t>elementos considerados para recibir </a:t>
            </a:r>
            <a:r>
              <a:rPr lang="es-ES" b="1" u="sng" dirty="0"/>
              <a:t>apoyos </a:t>
            </a:r>
            <a:r>
              <a:rPr lang="es-ES" b="1" u="sng" dirty="0" smtClean="0"/>
              <a:t>económicos </a:t>
            </a:r>
            <a:r>
              <a:rPr lang="es-ES" dirty="0"/>
              <a:t>o materiales para apoyar la mejora de los procesos; sin embargo, </a:t>
            </a:r>
            <a:r>
              <a:rPr lang="es-ES" dirty="0" smtClean="0"/>
              <a:t>existe </a:t>
            </a:r>
            <a:r>
              <a:rPr lang="es-ES" dirty="0"/>
              <a:t>reconocimiento de resultados en sí mismos, cuando la sociedad reconoce la calidad de los egresados, de la </a:t>
            </a:r>
            <a:r>
              <a:rPr lang="es-ES" dirty="0" smtClean="0"/>
              <a:t>investigación, </a:t>
            </a:r>
            <a:r>
              <a:rPr lang="es-ES" dirty="0"/>
              <a:t>la </a:t>
            </a:r>
            <a:r>
              <a:rPr lang="es-ES" dirty="0" smtClean="0"/>
              <a:t>vinculación, etcétera. </a:t>
            </a:r>
          </a:p>
          <a:p>
            <a:pPr marL="285750" indent="-285750" algn="just">
              <a:buFont typeface="Arial"/>
              <a:buChar char="•"/>
            </a:pPr>
            <a:r>
              <a:rPr lang="es-ES" dirty="0"/>
              <a:t>S</a:t>
            </a:r>
            <a:r>
              <a:rPr lang="es-ES" dirty="0" smtClean="0"/>
              <a:t>in </a:t>
            </a:r>
            <a:r>
              <a:rPr lang="es-ES" dirty="0"/>
              <a:t>embargo parece que </a:t>
            </a:r>
            <a:r>
              <a:rPr lang="es-ES" dirty="0" smtClean="0"/>
              <a:t>obtener los </a:t>
            </a:r>
            <a:r>
              <a:rPr lang="es-ES" dirty="0"/>
              <a:t>apoyos son un fin en sí mismo, no se considera que son medios para lograr incrementar la calidad de los PAES. </a:t>
            </a:r>
            <a:endParaRPr lang="es-ES" dirty="0" smtClean="0"/>
          </a:p>
          <a:p>
            <a:pPr lvl="1" algn="just"/>
            <a:endParaRPr lang="es-ES" dirty="0" smtClean="0"/>
          </a:p>
          <a:p>
            <a:pPr lvl="1" algn="just"/>
            <a:r>
              <a:rPr lang="es-ES" dirty="0" smtClean="0"/>
              <a:t>– </a:t>
            </a:r>
            <a:r>
              <a:rPr lang="es-ES" dirty="0"/>
              <a:t> Se piensa: Mayores apoyos = mejores indicadores = mayores recursos financieros y materiales. </a:t>
            </a:r>
            <a:endParaRPr lang="es-ES" dirty="0" smtClean="0"/>
          </a:p>
          <a:p>
            <a:pPr lvl="1" algn="just"/>
            <a:endParaRPr lang="es-ES" dirty="0"/>
          </a:p>
          <a:p>
            <a:pPr lvl="1" algn="just"/>
            <a:r>
              <a:rPr lang="es-ES" dirty="0"/>
              <a:t>–  Debe ser: Mayores apoyos = mejores indicadores = mejor calidad de la actividad </a:t>
            </a:r>
            <a:r>
              <a:rPr lang="es-ES" dirty="0" smtClean="0"/>
              <a:t>académica. </a:t>
            </a:r>
            <a:endParaRPr lang="es-ES" dirty="0"/>
          </a:p>
          <a:p>
            <a:pPr algn="just"/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1174365" y="6212822"/>
            <a:ext cx="2676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Arroyo </a:t>
            </a:r>
            <a:r>
              <a:rPr lang="es-ES" dirty="0" err="1" smtClean="0"/>
              <a:t>Alejandre</a:t>
            </a:r>
            <a:r>
              <a:rPr lang="es-ES" dirty="0" smtClean="0"/>
              <a:t> 2010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33485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61" y="229890"/>
            <a:ext cx="3206262" cy="1157817"/>
          </a:xfrm>
          <a:prstGeom prst="rect">
            <a:avLst/>
          </a:prstGeom>
        </p:spPr>
      </p:pic>
      <p:sp>
        <p:nvSpPr>
          <p:cNvPr id="6" name="4 Rectángulo redondeado"/>
          <p:cNvSpPr/>
          <p:nvPr/>
        </p:nvSpPr>
        <p:spPr>
          <a:xfrm>
            <a:off x="251520" y="1472380"/>
            <a:ext cx="8640960" cy="72008"/>
          </a:xfrm>
          <a:prstGeom prst="roundRect">
            <a:avLst/>
          </a:prstGeom>
          <a:solidFill>
            <a:srgbClr val="66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/>
          <p:cNvSpPr txBox="1"/>
          <p:nvPr/>
        </p:nvSpPr>
        <p:spPr>
          <a:xfrm>
            <a:off x="5175398" y="362174"/>
            <a:ext cx="3717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 smtClean="0"/>
              <a:t>Reuni</a:t>
            </a:r>
            <a:r>
              <a:rPr lang="es-ES" b="1" dirty="0" smtClean="0"/>
              <a:t>ón de Comités de Calidad y Responsables de Programas Educativos Acreditados por COMEAA</a:t>
            </a:r>
            <a:endParaRPr lang="es-ES" b="1" dirty="0"/>
          </a:p>
        </p:txBody>
      </p:sp>
      <p:sp>
        <p:nvSpPr>
          <p:cNvPr id="2" name="CuadroTexto 1"/>
          <p:cNvSpPr txBox="1"/>
          <p:nvPr/>
        </p:nvSpPr>
        <p:spPr>
          <a:xfrm>
            <a:off x="619714" y="3245437"/>
            <a:ext cx="8174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/>
              <a:t>¿ESTAMOS BUSCANDO LA CALIDAD?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2391355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61" y="229890"/>
            <a:ext cx="3206262" cy="1157817"/>
          </a:xfrm>
          <a:prstGeom prst="rect">
            <a:avLst/>
          </a:prstGeom>
        </p:spPr>
      </p:pic>
      <p:sp>
        <p:nvSpPr>
          <p:cNvPr id="6" name="4 Rectángulo redondeado"/>
          <p:cNvSpPr/>
          <p:nvPr/>
        </p:nvSpPr>
        <p:spPr>
          <a:xfrm>
            <a:off x="251520" y="1472380"/>
            <a:ext cx="8640960" cy="72008"/>
          </a:xfrm>
          <a:prstGeom prst="roundRect">
            <a:avLst/>
          </a:prstGeom>
          <a:solidFill>
            <a:srgbClr val="66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/>
          <p:cNvSpPr txBox="1"/>
          <p:nvPr/>
        </p:nvSpPr>
        <p:spPr>
          <a:xfrm>
            <a:off x="5175398" y="362174"/>
            <a:ext cx="3717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 smtClean="0"/>
              <a:t>Reuni</a:t>
            </a:r>
            <a:r>
              <a:rPr lang="es-ES" b="1" dirty="0" smtClean="0"/>
              <a:t>ón de Comités de Calidad y Responsables de Programas Educativos Acreditados por COMEAA</a:t>
            </a:r>
            <a:endParaRPr lang="es-ES" b="1" dirty="0"/>
          </a:p>
        </p:txBody>
      </p:sp>
      <p:sp>
        <p:nvSpPr>
          <p:cNvPr id="2" name="CuadroTexto 1"/>
          <p:cNvSpPr txBox="1"/>
          <p:nvPr/>
        </p:nvSpPr>
        <p:spPr>
          <a:xfrm>
            <a:off x="3061273" y="3218128"/>
            <a:ext cx="31792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/>
              <a:t>GRACIAS</a:t>
            </a:r>
            <a:endParaRPr lang="es-ES" sz="4400" dirty="0"/>
          </a:p>
        </p:txBody>
      </p:sp>
    </p:spTree>
    <p:extLst>
      <p:ext uri="{BB962C8B-B14F-4D97-AF65-F5344CB8AC3E}">
        <p14:creationId xmlns:p14="http://schemas.microsoft.com/office/powerpoint/2010/main" val="491940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62902" y="2157578"/>
            <a:ext cx="7772400" cy="491250"/>
          </a:xfrm>
        </p:spPr>
        <p:txBody>
          <a:bodyPr>
            <a:normAutofit fontScale="90000"/>
          </a:bodyPr>
          <a:lstStyle/>
          <a:p>
            <a:pPr algn="l"/>
            <a:r>
              <a:rPr lang="es-E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Arial Narrow"/>
                <a:cs typeface="Arial Narrow"/>
              </a:rPr>
              <a:t/>
            </a:r>
            <a:br>
              <a:rPr lang="es-E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Arial Narrow"/>
                <a:cs typeface="Arial Narrow"/>
              </a:rPr>
            </a:br>
            <a:r>
              <a:rPr lang="es-E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Arial Narrow"/>
                <a:cs typeface="Arial Narrow"/>
              </a:rPr>
              <a:t/>
            </a:r>
            <a:br>
              <a:rPr lang="es-E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Arial Narrow"/>
                <a:cs typeface="Arial Narrow"/>
              </a:rPr>
            </a:br>
            <a:endParaRPr lang="es-ES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latin typeface="Arial Narrow"/>
              <a:cs typeface="Arial Narrow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61" y="229890"/>
            <a:ext cx="3206262" cy="1157817"/>
          </a:xfrm>
          <a:prstGeom prst="rect">
            <a:avLst/>
          </a:prstGeom>
        </p:spPr>
      </p:pic>
      <p:sp>
        <p:nvSpPr>
          <p:cNvPr id="6" name="4 Rectángulo redondeado"/>
          <p:cNvSpPr/>
          <p:nvPr/>
        </p:nvSpPr>
        <p:spPr>
          <a:xfrm>
            <a:off x="251520" y="1472380"/>
            <a:ext cx="8640960" cy="72008"/>
          </a:xfrm>
          <a:prstGeom prst="roundRect">
            <a:avLst/>
          </a:prstGeom>
          <a:solidFill>
            <a:srgbClr val="66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/>
          <p:cNvSpPr txBox="1"/>
          <p:nvPr/>
        </p:nvSpPr>
        <p:spPr>
          <a:xfrm>
            <a:off x="5175398" y="362174"/>
            <a:ext cx="3717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 smtClean="0"/>
              <a:t>Reuni</a:t>
            </a:r>
            <a:r>
              <a:rPr lang="es-ES" b="1" dirty="0" smtClean="0"/>
              <a:t>ón de Comités de Calidad y Responsables de Programas Educativos Acreditados por COMEAA</a:t>
            </a:r>
            <a:endParaRPr lang="es-ES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927" y="1984563"/>
            <a:ext cx="7807978" cy="420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513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62902" y="2157578"/>
            <a:ext cx="7772400" cy="491250"/>
          </a:xfrm>
        </p:spPr>
        <p:txBody>
          <a:bodyPr>
            <a:normAutofit fontScale="90000"/>
          </a:bodyPr>
          <a:lstStyle/>
          <a:p>
            <a:pPr algn="l"/>
            <a:r>
              <a:rPr lang="es-E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Arial Narrow"/>
                <a:cs typeface="Arial Narrow"/>
              </a:rPr>
              <a:t/>
            </a:r>
            <a:br>
              <a:rPr lang="es-E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Arial Narrow"/>
                <a:cs typeface="Arial Narrow"/>
              </a:rPr>
            </a:br>
            <a:r>
              <a:rPr lang="es-E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Arial Narrow"/>
                <a:cs typeface="Arial Narrow"/>
              </a:rPr>
              <a:t/>
            </a:r>
            <a:br>
              <a:rPr lang="es-E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Arial Narrow"/>
                <a:cs typeface="Arial Narrow"/>
              </a:rPr>
            </a:br>
            <a:endParaRPr lang="es-ES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latin typeface="Arial Narrow"/>
              <a:cs typeface="Arial Narrow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61" y="229890"/>
            <a:ext cx="3206262" cy="1157817"/>
          </a:xfrm>
          <a:prstGeom prst="rect">
            <a:avLst/>
          </a:prstGeom>
        </p:spPr>
      </p:pic>
      <p:sp>
        <p:nvSpPr>
          <p:cNvPr id="6" name="4 Rectángulo redondeado"/>
          <p:cNvSpPr/>
          <p:nvPr/>
        </p:nvSpPr>
        <p:spPr>
          <a:xfrm>
            <a:off x="251520" y="1472380"/>
            <a:ext cx="8640960" cy="72008"/>
          </a:xfrm>
          <a:prstGeom prst="roundRect">
            <a:avLst/>
          </a:prstGeom>
          <a:solidFill>
            <a:srgbClr val="66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/>
          <p:cNvSpPr txBox="1"/>
          <p:nvPr/>
        </p:nvSpPr>
        <p:spPr>
          <a:xfrm>
            <a:off x="5175398" y="362174"/>
            <a:ext cx="3717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 smtClean="0"/>
              <a:t>Reuni</a:t>
            </a:r>
            <a:r>
              <a:rPr lang="es-ES" b="1" dirty="0" smtClean="0"/>
              <a:t>ón de Comités de Calidad y Responsables de Programas Educativos Acreditados por COMEAA</a:t>
            </a:r>
            <a:endParaRPr lang="es-ES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433" y="1902927"/>
            <a:ext cx="7816127" cy="444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206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62902" y="2157578"/>
            <a:ext cx="7772400" cy="491250"/>
          </a:xfrm>
        </p:spPr>
        <p:txBody>
          <a:bodyPr>
            <a:normAutofit fontScale="90000"/>
          </a:bodyPr>
          <a:lstStyle/>
          <a:p>
            <a:pPr algn="l"/>
            <a:r>
              <a:rPr lang="es-E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Arial Narrow"/>
                <a:cs typeface="Arial Narrow"/>
              </a:rPr>
              <a:t/>
            </a:r>
            <a:br>
              <a:rPr lang="es-E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Arial Narrow"/>
                <a:cs typeface="Arial Narrow"/>
              </a:rPr>
            </a:br>
            <a:r>
              <a:rPr lang="es-E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Arial Narrow"/>
                <a:cs typeface="Arial Narrow"/>
              </a:rPr>
              <a:t/>
            </a:r>
            <a:br>
              <a:rPr lang="es-E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Arial Narrow"/>
                <a:cs typeface="Arial Narrow"/>
              </a:rPr>
            </a:br>
            <a:endParaRPr lang="es-ES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latin typeface="Arial Narrow"/>
              <a:cs typeface="Arial Narrow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61" y="229890"/>
            <a:ext cx="3206262" cy="1157817"/>
          </a:xfrm>
          <a:prstGeom prst="rect">
            <a:avLst/>
          </a:prstGeom>
        </p:spPr>
      </p:pic>
      <p:sp>
        <p:nvSpPr>
          <p:cNvPr id="6" name="4 Rectángulo redondeado"/>
          <p:cNvSpPr/>
          <p:nvPr/>
        </p:nvSpPr>
        <p:spPr>
          <a:xfrm>
            <a:off x="251520" y="1472380"/>
            <a:ext cx="8640960" cy="72008"/>
          </a:xfrm>
          <a:prstGeom prst="roundRect">
            <a:avLst/>
          </a:prstGeom>
          <a:solidFill>
            <a:srgbClr val="66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/>
          <p:cNvSpPr txBox="1"/>
          <p:nvPr/>
        </p:nvSpPr>
        <p:spPr>
          <a:xfrm>
            <a:off x="5175398" y="362174"/>
            <a:ext cx="3717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 smtClean="0"/>
              <a:t>Reuni</a:t>
            </a:r>
            <a:r>
              <a:rPr lang="es-ES" b="1" dirty="0" smtClean="0"/>
              <a:t>ón de Comités de Calidad y Responsables de Programas Educativos Acreditados por COMEAA</a:t>
            </a:r>
            <a:endParaRPr lang="es-ES" b="1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902" y="1701799"/>
            <a:ext cx="8012692" cy="447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059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62902" y="2157578"/>
            <a:ext cx="7772400" cy="491250"/>
          </a:xfrm>
        </p:spPr>
        <p:txBody>
          <a:bodyPr>
            <a:normAutofit fontScale="90000"/>
          </a:bodyPr>
          <a:lstStyle/>
          <a:p>
            <a:pPr algn="l"/>
            <a:r>
              <a:rPr lang="es-E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Arial Narrow"/>
                <a:cs typeface="Arial Narrow"/>
              </a:rPr>
              <a:t/>
            </a:r>
            <a:br>
              <a:rPr lang="es-E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Arial Narrow"/>
                <a:cs typeface="Arial Narrow"/>
              </a:rPr>
            </a:br>
            <a:r>
              <a:rPr lang="es-E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Arial Narrow"/>
                <a:cs typeface="Arial Narrow"/>
              </a:rPr>
              <a:t/>
            </a:r>
            <a:br>
              <a:rPr lang="es-E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Arial Narrow"/>
                <a:cs typeface="Arial Narrow"/>
              </a:rPr>
            </a:br>
            <a:endParaRPr lang="es-ES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latin typeface="Arial Narrow"/>
              <a:cs typeface="Arial Narrow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61" y="229890"/>
            <a:ext cx="3206262" cy="1157817"/>
          </a:xfrm>
          <a:prstGeom prst="rect">
            <a:avLst/>
          </a:prstGeom>
        </p:spPr>
      </p:pic>
      <p:sp>
        <p:nvSpPr>
          <p:cNvPr id="6" name="4 Rectángulo redondeado"/>
          <p:cNvSpPr/>
          <p:nvPr/>
        </p:nvSpPr>
        <p:spPr>
          <a:xfrm>
            <a:off x="251520" y="1472380"/>
            <a:ext cx="8640960" cy="72008"/>
          </a:xfrm>
          <a:prstGeom prst="roundRect">
            <a:avLst/>
          </a:prstGeom>
          <a:solidFill>
            <a:srgbClr val="66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/>
          <p:cNvSpPr txBox="1"/>
          <p:nvPr/>
        </p:nvSpPr>
        <p:spPr>
          <a:xfrm>
            <a:off x="5175398" y="362174"/>
            <a:ext cx="3717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 smtClean="0"/>
              <a:t>Reuni</a:t>
            </a:r>
            <a:r>
              <a:rPr lang="es-ES" b="1" dirty="0" smtClean="0"/>
              <a:t>ón de Comités de Calidad y Responsables de Programas Educativos Acreditados por COMEAA</a:t>
            </a:r>
            <a:endParaRPr lang="es-ES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902" y="1892300"/>
            <a:ext cx="8094624" cy="445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504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62902" y="2157578"/>
            <a:ext cx="7772400" cy="491250"/>
          </a:xfrm>
        </p:spPr>
        <p:txBody>
          <a:bodyPr>
            <a:normAutofit fontScale="90000"/>
          </a:bodyPr>
          <a:lstStyle/>
          <a:p>
            <a:pPr algn="l"/>
            <a:r>
              <a:rPr lang="es-E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Arial Narrow"/>
                <a:cs typeface="Arial Narrow"/>
              </a:rPr>
              <a:t/>
            </a:r>
            <a:br>
              <a:rPr lang="es-E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Arial Narrow"/>
                <a:cs typeface="Arial Narrow"/>
              </a:rPr>
            </a:br>
            <a:r>
              <a:rPr lang="es-E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Arial Narrow"/>
                <a:cs typeface="Arial Narrow"/>
              </a:rPr>
              <a:t/>
            </a:r>
            <a:br>
              <a:rPr lang="es-E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Arial Narrow"/>
                <a:cs typeface="Arial Narrow"/>
              </a:rPr>
            </a:br>
            <a:endParaRPr lang="es-ES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latin typeface="Arial Narrow"/>
              <a:cs typeface="Arial Narrow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61" y="229890"/>
            <a:ext cx="3206262" cy="1157817"/>
          </a:xfrm>
          <a:prstGeom prst="rect">
            <a:avLst/>
          </a:prstGeom>
        </p:spPr>
      </p:pic>
      <p:sp>
        <p:nvSpPr>
          <p:cNvPr id="6" name="4 Rectángulo redondeado"/>
          <p:cNvSpPr/>
          <p:nvPr/>
        </p:nvSpPr>
        <p:spPr>
          <a:xfrm>
            <a:off x="251520" y="1472380"/>
            <a:ext cx="8640960" cy="72008"/>
          </a:xfrm>
          <a:prstGeom prst="roundRect">
            <a:avLst/>
          </a:prstGeom>
          <a:solidFill>
            <a:srgbClr val="66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/>
          <p:cNvSpPr txBox="1"/>
          <p:nvPr/>
        </p:nvSpPr>
        <p:spPr>
          <a:xfrm>
            <a:off x="5175398" y="362174"/>
            <a:ext cx="3717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 smtClean="0"/>
              <a:t>Reuni</a:t>
            </a:r>
            <a:r>
              <a:rPr lang="es-ES" b="1" dirty="0" smtClean="0"/>
              <a:t>ón de Comités de Calidad y Responsables de Programas Educativos Acreditados por COMEAA</a:t>
            </a:r>
            <a:endParaRPr lang="es-ES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901" y="1701799"/>
            <a:ext cx="7985381" cy="438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13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62902" y="2157578"/>
            <a:ext cx="7772400" cy="491250"/>
          </a:xfrm>
        </p:spPr>
        <p:txBody>
          <a:bodyPr>
            <a:normAutofit fontScale="90000"/>
          </a:bodyPr>
          <a:lstStyle/>
          <a:p>
            <a:pPr algn="l"/>
            <a:r>
              <a:rPr lang="es-E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Arial Narrow"/>
                <a:cs typeface="Arial Narrow"/>
              </a:rPr>
              <a:t/>
            </a:r>
            <a:br>
              <a:rPr lang="es-E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Arial Narrow"/>
                <a:cs typeface="Arial Narrow"/>
              </a:rPr>
            </a:br>
            <a:r>
              <a:rPr lang="es-E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Arial Narrow"/>
                <a:cs typeface="Arial Narrow"/>
              </a:rPr>
              <a:t/>
            </a:r>
            <a:br>
              <a:rPr lang="es-E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Arial Narrow"/>
                <a:cs typeface="Arial Narrow"/>
              </a:rPr>
            </a:br>
            <a:endParaRPr lang="es-ES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latin typeface="Arial Narrow"/>
              <a:cs typeface="Arial Narrow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61" y="229890"/>
            <a:ext cx="3206262" cy="1157817"/>
          </a:xfrm>
          <a:prstGeom prst="rect">
            <a:avLst/>
          </a:prstGeom>
        </p:spPr>
      </p:pic>
      <p:sp>
        <p:nvSpPr>
          <p:cNvPr id="6" name="4 Rectángulo redondeado"/>
          <p:cNvSpPr/>
          <p:nvPr/>
        </p:nvSpPr>
        <p:spPr>
          <a:xfrm>
            <a:off x="251520" y="1472380"/>
            <a:ext cx="8640960" cy="72008"/>
          </a:xfrm>
          <a:prstGeom prst="roundRect">
            <a:avLst/>
          </a:prstGeom>
          <a:solidFill>
            <a:srgbClr val="66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/>
          <p:cNvSpPr txBox="1"/>
          <p:nvPr/>
        </p:nvSpPr>
        <p:spPr>
          <a:xfrm>
            <a:off x="5175398" y="362174"/>
            <a:ext cx="3717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 smtClean="0"/>
              <a:t>Reuni</a:t>
            </a:r>
            <a:r>
              <a:rPr lang="es-ES" b="1" dirty="0" smtClean="0"/>
              <a:t>ón de Comités de Calidad y Responsables de Programas Educativos Acreditados por COMEAA</a:t>
            </a:r>
            <a:endParaRPr lang="es-ES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902" y="1892299"/>
            <a:ext cx="8108280" cy="426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986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62902" y="2157578"/>
            <a:ext cx="7772400" cy="491250"/>
          </a:xfrm>
        </p:spPr>
        <p:txBody>
          <a:bodyPr>
            <a:normAutofit fontScale="90000"/>
          </a:bodyPr>
          <a:lstStyle/>
          <a:p>
            <a:pPr algn="l"/>
            <a:r>
              <a:rPr lang="es-E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Arial Narrow"/>
                <a:cs typeface="Arial Narrow"/>
              </a:rPr>
              <a:t/>
            </a:r>
            <a:br>
              <a:rPr lang="es-E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Arial Narrow"/>
                <a:cs typeface="Arial Narrow"/>
              </a:rPr>
            </a:br>
            <a:r>
              <a:rPr lang="es-E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Arial Narrow"/>
                <a:cs typeface="Arial Narrow"/>
              </a:rPr>
              <a:t/>
            </a:r>
            <a:br>
              <a:rPr lang="es-E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Arial Narrow"/>
                <a:cs typeface="Arial Narrow"/>
              </a:rPr>
            </a:br>
            <a:endParaRPr lang="es-ES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latin typeface="Arial Narrow"/>
              <a:cs typeface="Arial Narrow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61" y="229890"/>
            <a:ext cx="3206262" cy="1157817"/>
          </a:xfrm>
          <a:prstGeom prst="rect">
            <a:avLst/>
          </a:prstGeom>
        </p:spPr>
      </p:pic>
      <p:sp>
        <p:nvSpPr>
          <p:cNvPr id="6" name="4 Rectángulo redondeado"/>
          <p:cNvSpPr/>
          <p:nvPr/>
        </p:nvSpPr>
        <p:spPr>
          <a:xfrm>
            <a:off x="251520" y="1472380"/>
            <a:ext cx="8640960" cy="72008"/>
          </a:xfrm>
          <a:prstGeom prst="roundRect">
            <a:avLst/>
          </a:prstGeom>
          <a:solidFill>
            <a:srgbClr val="66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/>
          <p:cNvSpPr txBox="1"/>
          <p:nvPr/>
        </p:nvSpPr>
        <p:spPr>
          <a:xfrm>
            <a:off x="5175398" y="362174"/>
            <a:ext cx="3717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 smtClean="0"/>
              <a:t>Reuni</a:t>
            </a:r>
            <a:r>
              <a:rPr lang="es-ES" b="1" dirty="0" smtClean="0"/>
              <a:t>ón de Comités de Calidad y Responsables de Programas Educativos Acreditados por COMEAA</a:t>
            </a:r>
            <a:endParaRPr lang="es-ES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901" y="1987377"/>
            <a:ext cx="8080969" cy="414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383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874</TotalTime>
  <Words>756</Words>
  <Application>Microsoft Macintosh PowerPoint</Application>
  <PresentationFormat>Presentación en pantalla (4:3)</PresentationFormat>
  <Paragraphs>114</Paragraphs>
  <Slides>25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Tema de Office</vt:lpstr>
      <vt:lpstr>Situación de los Programas Educativos de frente a la Acreditación, Refrendos y Seguimientos.</vt:lpstr>
      <vt:lpstr>Programas Acreditados: 78  </vt:lpstr>
      <vt:lpstr>  </vt:lpstr>
      <vt:lpstr>  </vt:lpstr>
      <vt:lpstr>  </vt:lpstr>
      <vt:lpstr>  </vt:lpstr>
      <vt:lpstr>  </vt:lpstr>
      <vt:lpstr>  </vt:lpstr>
      <vt:lpstr>  </vt:lpstr>
      <vt:lpstr>Programas en Proceso de Dictamen: 11  </vt:lpstr>
      <vt:lpstr>Programas que venció su acreditación: 17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La problemática de las Instituciones de Educación Agrícola Superior (Condiciones objetivas y subjetivas) </vt:lpstr>
      <vt:lpstr>Presentación de PowerPoint</vt:lpstr>
      <vt:lpstr>Presentación de PowerPoint</vt:lpstr>
      <vt:lpstr>Presentación de PowerPoint</vt:lpstr>
    </vt:vector>
  </TitlesOfParts>
  <Company>COMEAA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Rogelio Tovar</dc:creator>
  <cp:lastModifiedBy>Rogelio Tovar</cp:lastModifiedBy>
  <cp:revision>26</cp:revision>
  <dcterms:created xsi:type="dcterms:W3CDTF">2013-11-21T14:56:20Z</dcterms:created>
  <dcterms:modified xsi:type="dcterms:W3CDTF">2013-11-22T05:31:14Z</dcterms:modified>
</cp:coreProperties>
</file>