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3" r:id="rId15"/>
    <p:sldId id="272" r:id="rId16"/>
    <p:sldId id="287" r:id="rId17"/>
    <p:sldId id="288" r:id="rId18"/>
    <p:sldId id="334" r:id="rId19"/>
    <p:sldId id="335" r:id="rId20"/>
    <p:sldId id="336" r:id="rId21"/>
    <p:sldId id="337" r:id="rId22"/>
    <p:sldId id="338" r:id="rId23"/>
    <p:sldId id="362" r:id="rId24"/>
    <p:sldId id="289" r:id="rId25"/>
    <p:sldId id="339" r:id="rId26"/>
    <p:sldId id="290" r:id="rId27"/>
    <p:sldId id="291" r:id="rId28"/>
    <p:sldId id="340" r:id="rId29"/>
    <p:sldId id="292" r:id="rId30"/>
    <p:sldId id="342" r:id="rId31"/>
    <p:sldId id="341" r:id="rId32"/>
    <p:sldId id="293" r:id="rId33"/>
    <p:sldId id="294" r:id="rId34"/>
    <p:sldId id="295" r:id="rId35"/>
    <p:sldId id="296" r:id="rId36"/>
    <p:sldId id="298" r:id="rId37"/>
    <p:sldId id="299" r:id="rId38"/>
    <p:sldId id="343" r:id="rId39"/>
    <p:sldId id="300" r:id="rId40"/>
    <p:sldId id="344" r:id="rId41"/>
    <p:sldId id="345" r:id="rId42"/>
    <p:sldId id="346" r:id="rId43"/>
    <p:sldId id="348" r:id="rId44"/>
    <p:sldId id="347" r:id="rId45"/>
    <p:sldId id="301" r:id="rId4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6BC8-A47D-4507-B0C4-22016F657A58}" type="datetimeFigureOut">
              <a:rPr lang="es-MX" smtClean="0"/>
              <a:t>11/11/15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046C-61BC-4515-956A-922D69140116}" type="slidenum">
              <a:rPr lang="es-MX" smtClean="0"/>
              <a:t>‹Nr.›</a:t>
            </a:fld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6BC8-A47D-4507-B0C4-22016F657A58}" type="datetimeFigureOut">
              <a:rPr lang="es-MX" smtClean="0"/>
              <a:t>11/11/15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046C-61BC-4515-956A-922D69140116}" type="slidenum">
              <a:rPr lang="es-MX" smtClean="0"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6BC8-A47D-4507-B0C4-22016F657A58}" type="datetimeFigureOut">
              <a:rPr lang="es-MX" smtClean="0"/>
              <a:t>11/11/15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046C-61BC-4515-956A-922D69140116}" type="slidenum">
              <a:rPr lang="es-MX" smtClean="0"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6BC8-A47D-4507-B0C4-22016F657A58}" type="datetimeFigureOut">
              <a:rPr lang="es-MX" smtClean="0"/>
              <a:t>11/11/15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046C-61BC-4515-956A-922D69140116}" type="slidenum">
              <a:rPr lang="es-MX" smtClean="0"/>
              <a:t>‹Nr.›</a:t>
            </a:fld>
            <a:endParaRPr lang="es-MX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6BC8-A47D-4507-B0C4-22016F657A58}" type="datetimeFigureOut">
              <a:rPr lang="es-MX" smtClean="0"/>
              <a:t>11/11/15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046C-61BC-4515-956A-922D69140116}" type="slidenum">
              <a:rPr lang="es-MX" smtClean="0"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6BC8-A47D-4507-B0C4-22016F657A58}" type="datetimeFigureOut">
              <a:rPr lang="es-MX" smtClean="0"/>
              <a:t>11/11/15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046C-61BC-4515-956A-922D69140116}" type="slidenum">
              <a:rPr lang="es-MX" smtClean="0"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6BC8-A47D-4507-B0C4-22016F657A58}" type="datetimeFigureOut">
              <a:rPr lang="es-MX" smtClean="0"/>
              <a:t>11/11/15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046C-61BC-4515-956A-922D69140116}" type="slidenum">
              <a:rPr lang="es-MX" smtClean="0"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6BC8-A47D-4507-B0C4-22016F657A58}" type="datetimeFigureOut">
              <a:rPr lang="es-MX" smtClean="0"/>
              <a:t>11/11/15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046C-61BC-4515-956A-922D69140116}" type="slidenum">
              <a:rPr lang="es-MX" smtClean="0"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6BC8-A47D-4507-B0C4-22016F657A58}" type="datetimeFigureOut">
              <a:rPr lang="es-MX" smtClean="0"/>
              <a:t>11/11/15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046C-61BC-4515-956A-922D69140116}" type="slidenum">
              <a:rPr lang="es-MX" smtClean="0"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6BC8-A47D-4507-B0C4-22016F657A58}" type="datetimeFigureOut">
              <a:rPr lang="es-MX" smtClean="0"/>
              <a:t>11/11/15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046C-61BC-4515-956A-922D69140116}" type="slidenum">
              <a:rPr lang="es-MX" smtClean="0"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6BC8-A47D-4507-B0C4-22016F657A58}" type="datetimeFigureOut">
              <a:rPr lang="es-MX" smtClean="0"/>
              <a:t>11/11/15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046C-61BC-4515-956A-922D69140116}" type="slidenum">
              <a:rPr lang="es-MX" smtClean="0"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D006BC8-A47D-4507-B0C4-22016F657A58}" type="datetimeFigureOut">
              <a:rPr lang="es-MX" smtClean="0"/>
              <a:t>11/11/15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B3046C-61BC-4515-956A-922D69140116}" type="slidenum">
              <a:rPr lang="es-MX" smtClean="0"/>
              <a:t>‹Nr.›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02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90536" y="2708920"/>
            <a:ext cx="76698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Aseguramiento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la calidad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técnico específico de la función que se realiza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Estadística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básica y herramientas de medición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recursos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del conocimiento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Liderazgo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la información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99592" y="476672"/>
            <a:ext cx="74168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DE COMPETENCIAS </a:t>
            </a:r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CLAVE PARA </a:t>
            </a:r>
            <a:r>
              <a:rPr lang="es-MX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INNOVACIÓN EN EL </a:t>
            </a:r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</a:p>
          <a:p>
            <a:pPr algn="ctr"/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CONOCIMIENTOS</a:t>
            </a:r>
            <a:endParaRPr lang="es-MX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6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7667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HABILIDADES</a:t>
            </a:r>
            <a:endParaRPr lang="es-MX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305342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y solución de problemas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Capacidad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adaptación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Capacidad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aprender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Cálculos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numéricos y lógica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Liderazgo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colaborativo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Negociación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Orientación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al cliente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Pensamiento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Pensamiento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creativo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Pensamiento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crítico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Pensamiento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estratégico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decisiones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Trabajo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4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7667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ACTITUDES Y VALORES</a:t>
            </a:r>
            <a:endParaRPr lang="es-MX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9592" y="1582341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Autonomía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Colaboración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y cooperación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Compromiso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 la calidad y la mejora continua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Ética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Fortaleza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 integración con la organización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Proactividad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Respeto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 la diversidad y participación incluyente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153686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86428"/>
            <a:ext cx="72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n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COMPETENCIAS BÁSICAS EN LAS QUE SE PRESENTAN DEFICIENCIAS</a:t>
            </a:r>
          </a:p>
          <a:p>
            <a:pPr algn="ctr"/>
            <a:r>
              <a:rPr lang="es-MX" sz="2800" b="1" dirty="0">
                <a:ln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Blip>
                <a:blip r:embed="rId2"/>
              </a:buBlip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 escrita en español.</a:t>
            </a:r>
          </a:p>
          <a:p>
            <a:pPr marL="342900" lvl="0" indent="-342900">
              <a:buBlip>
                <a:blip r:embed="rId2"/>
              </a:buBlip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 oral en español</a:t>
            </a:r>
          </a:p>
          <a:p>
            <a:pPr marL="342900" lvl="0" indent="-342900">
              <a:buBlip>
                <a:blip r:embed="rId2"/>
              </a:buBlip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 oral en inglés</a:t>
            </a:r>
          </a:p>
          <a:p>
            <a:pPr marL="342900" lvl="0" indent="-342900">
              <a:buBlip>
                <a:blip r:embed="rId2"/>
              </a:buBlip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Puntualidad</a:t>
            </a:r>
          </a:p>
          <a:p>
            <a:pPr marL="342900" lvl="0" indent="-342900">
              <a:buBlip>
                <a:blip r:embed="rId2"/>
              </a:buBlip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Sentido de la responsabilidad</a:t>
            </a:r>
          </a:p>
          <a:p>
            <a:pPr marL="342900" lvl="0" indent="-342900">
              <a:buBlip>
                <a:blip r:embed="rId2"/>
              </a:buBlip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 o proactividad</a:t>
            </a:r>
          </a:p>
          <a:p>
            <a:pPr marL="342900" lvl="0" indent="-342900">
              <a:buBlip>
                <a:blip r:embed="rId2"/>
              </a:buBlip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Capacidad de síntesis de información</a:t>
            </a:r>
          </a:p>
          <a:p>
            <a:pPr marL="342900" lvl="0" indent="-342900">
              <a:buBlip>
                <a:blip r:embed="rId2"/>
              </a:buBlip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Pensamiento lógico y ágil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779912" y="6093296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FUENTE: Centro de Investigación para el Desarrollo, A.C.  (CIDAC) Encuesta de Competencias profesionales 2014.</a:t>
            </a:r>
          </a:p>
        </p:txBody>
      </p:sp>
    </p:spTree>
    <p:extLst>
      <p:ext uri="{BB962C8B-B14F-4D97-AF65-F5344CB8AC3E}">
        <p14:creationId xmlns:p14="http://schemas.microsoft.com/office/powerpoint/2010/main" val="102407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80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46196" y="476672"/>
            <a:ext cx="80424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CONSTRUCCIÓN DE LA</a:t>
            </a:r>
          </a:p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DEFINICIÓN OPERACIONAL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6195" y="2708920"/>
            <a:ext cx="80424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</a:rPr>
              <a:t>ES UN ENUNCIADO EN EL QUE SE EXPLICA LO QUE EL EGRESADO DEBE EJECUTAR Y LAS CONDICONES EN LAS QUE SE ESPERA QUE LA ACCIÓN SE REALICE.</a:t>
            </a:r>
          </a:p>
          <a:p>
            <a:pPr algn="just"/>
            <a:endParaRPr lang="es-MX" sz="2400" b="1" dirty="0" smtClean="0"/>
          </a:p>
          <a:p>
            <a:pPr algn="just"/>
            <a:endParaRPr lang="es-MX" sz="2400" b="1" dirty="0"/>
          </a:p>
          <a:p>
            <a:pPr algn="just"/>
            <a:r>
              <a:rPr lang="es-MX" sz="2400" b="1" dirty="0" smtClean="0">
                <a:solidFill>
                  <a:srgbClr val="FF0000"/>
                </a:solidFill>
              </a:rPr>
              <a:t>LA ACCIÓN PUEDE SER EXPRESADA EN TÉRMINOS DE UNA CONDUCTA OBSERVABLE Y LA CONDICIÓN DESCRIBIR LA SITUACIÓN EN QUE OCURRE.</a:t>
            </a:r>
          </a:p>
          <a:p>
            <a:pPr algn="just"/>
            <a:endParaRPr lang="es-MX" b="1" dirty="0"/>
          </a:p>
          <a:p>
            <a:pPr algn="r"/>
            <a:r>
              <a:rPr lang="es-MX" b="1" dirty="0" smtClean="0"/>
              <a:t>CENEVAL (2010)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09675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89366" y="332656"/>
            <a:ext cx="7156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FUNCIÓN PROFESIONAL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6195" y="1268760"/>
            <a:ext cx="804245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</a:rPr>
              <a:t>PAPEL Y RESPONSABILIDADES DEL EGRESADO EN LA SOCIEDAD EN TÉRMINOS DE FUNCIONES PROFESIONALES</a:t>
            </a:r>
          </a:p>
          <a:p>
            <a:pPr algn="just"/>
            <a:endParaRPr lang="es-MX" sz="2400" b="1" dirty="0" smtClean="0"/>
          </a:p>
          <a:p>
            <a:pPr algn="just"/>
            <a:endParaRPr lang="es-MX" sz="2400" b="1" dirty="0"/>
          </a:p>
          <a:p>
            <a:pPr algn="just"/>
            <a:r>
              <a:rPr lang="es-MX" sz="2400" b="1" dirty="0" smtClean="0">
                <a:solidFill>
                  <a:srgbClr val="FF0000"/>
                </a:solidFill>
              </a:rPr>
              <a:t>EL NÚMERO DE FUNCIONES SE ESTABLECEN EN EL </a:t>
            </a:r>
            <a:r>
              <a:rPr lang="es-MX" sz="2400" b="1" dirty="0" smtClean="0"/>
              <a:t>PERFIL DE EGRESO</a:t>
            </a:r>
            <a:r>
              <a:rPr lang="es-MX" sz="2400" b="1" dirty="0" smtClean="0">
                <a:solidFill>
                  <a:srgbClr val="FF0000"/>
                </a:solidFill>
              </a:rPr>
              <a:t>, POR TANTO, HASTA EL MOMENTO, ES ESPECÍFICO POR CADA PROGRAMA ACADÉMICO.</a:t>
            </a:r>
          </a:p>
          <a:p>
            <a:pPr algn="just"/>
            <a:endParaRPr lang="es-MX" sz="2400" b="1" dirty="0">
              <a:solidFill>
                <a:srgbClr val="FF0000"/>
              </a:solidFill>
            </a:endParaRPr>
          </a:p>
          <a:p>
            <a:pPr algn="just"/>
            <a:r>
              <a:rPr lang="es-MX" sz="2000" b="1" dirty="0" smtClean="0">
                <a:solidFill>
                  <a:srgbClr val="FFC000"/>
                </a:solidFill>
              </a:rPr>
              <a:t>PROGRAMA ACADÉMICO: </a:t>
            </a:r>
            <a:r>
              <a:rPr lang="es-MX" sz="2000" b="1" dirty="0" smtClean="0">
                <a:solidFill>
                  <a:srgbClr val="FF0000"/>
                </a:solidFill>
              </a:rPr>
              <a:t>	</a:t>
            </a:r>
            <a:r>
              <a:rPr lang="es-MX" sz="2000" b="1" dirty="0" smtClean="0"/>
              <a:t>INGENIERO EN PRODUCCIÓN Y 					COMERCIALIZACIÓN HORTÍCOLA.</a:t>
            </a:r>
          </a:p>
          <a:p>
            <a:pPr algn="just"/>
            <a:endParaRPr lang="es-MX" sz="2000" b="1" dirty="0">
              <a:solidFill>
                <a:srgbClr val="FF0000"/>
              </a:solidFill>
            </a:endParaRPr>
          </a:p>
          <a:p>
            <a:pPr algn="just"/>
            <a:r>
              <a:rPr lang="es-MX" sz="2000" b="1" dirty="0" smtClean="0">
                <a:solidFill>
                  <a:srgbClr val="FFC000"/>
                </a:solidFill>
              </a:rPr>
              <a:t>FUNCIONES: 	</a:t>
            </a:r>
            <a:r>
              <a:rPr lang="es-MX" sz="2000" b="1" dirty="0" smtClean="0"/>
              <a:t>PRODUCCIÓN</a:t>
            </a:r>
          </a:p>
          <a:p>
            <a:pPr algn="just"/>
            <a:r>
              <a:rPr lang="es-MX" sz="2000" b="1" dirty="0"/>
              <a:t>	</a:t>
            </a:r>
            <a:r>
              <a:rPr lang="es-MX" sz="2000" b="1" dirty="0" smtClean="0"/>
              <a:t>	ADMINISTRACIÓN DE EMPRESAS</a:t>
            </a:r>
          </a:p>
          <a:p>
            <a:pPr algn="just"/>
            <a:r>
              <a:rPr lang="es-MX" sz="2000" b="1" dirty="0"/>
              <a:t>	</a:t>
            </a:r>
            <a:r>
              <a:rPr lang="es-MX" sz="2000" b="1" dirty="0" smtClean="0"/>
              <a:t>	COMERCIALIZACIÓN</a:t>
            </a:r>
          </a:p>
          <a:p>
            <a:pPr algn="just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85944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99342" y="332656"/>
            <a:ext cx="3336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ACTIVIDAD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6195" y="1268760"/>
            <a:ext cx="804245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</a:rPr>
              <a:t>ACTIVIDADES PROFESIONALES TÍPICAMENTE INVOLUCRADAS EN CADA FUNCIÓN PROFESIONAL</a:t>
            </a:r>
          </a:p>
          <a:p>
            <a:pPr algn="just"/>
            <a:endParaRPr lang="es-MX" sz="2400" b="1" dirty="0" smtClean="0"/>
          </a:p>
          <a:p>
            <a:pPr algn="just"/>
            <a:endParaRPr lang="es-MX" sz="2400" b="1" dirty="0"/>
          </a:p>
          <a:p>
            <a:pPr algn="just"/>
            <a:r>
              <a:rPr lang="es-MX" sz="2400" b="1" dirty="0" smtClean="0">
                <a:solidFill>
                  <a:srgbClr val="FF0000"/>
                </a:solidFill>
              </a:rPr>
              <a:t>DE CADA FUNCIÓN PUEDE ESTABLECERSE DIVERSAS ACTIVIDADES.</a:t>
            </a:r>
          </a:p>
          <a:p>
            <a:pPr algn="just"/>
            <a:endParaRPr lang="es-MX" sz="2400" b="1" dirty="0">
              <a:solidFill>
                <a:srgbClr val="FF0000"/>
              </a:solidFill>
            </a:endParaRPr>
          </a:p>
          <a:p>
            <a:pPr algn="just"/>
            <a:r>
              <a:rPr lang="es-MX" sz="2000" b="1" dirty="0" smtClean="0">
                <a:solidFill>
                  <a:srgbClr val="FFC000"/>
                </a:solidFill>
              </a:rPr>
              <a:t>FUNCIÓN: </a:t>
            </a:r>
            <a:r>
              <a:rPr lang="es-MX" sz="2000" b="1" dirty="0" smtClean="0">
                <a:solidFill>
                  <a:srgbClr val="FF0000"/>
                </a:solidFill>
              </a:rPr>
              <a:t>	</a:t>
            </a:r>
            <a:r>
              <a:rPr lang="es-MX" sz="2000" b="1" dirty="0" smtClean="0"/>
              <a:t>PRODUCCIÓN.</a:t>
            </a:r>
          </a:p>
          <a:p>
            <a:pPr algn="just"/>
            <a:endParaRPr lang="es-MX" sz="2000" b="1" dirty="0">
              <a:solidFill>
                <a:srgbClr val="FF0000"/>
              </a:solidFill>
            </a:endParaRPr>
          </a:p>
          <a:p>
            <a:pPr algn="just"/>
            <a:r>
              <a:rPr lang="es-MX" sz="2000" b="1" dirty="0" smtClean="0">
                <a:solidFill>
                  <a:srgbClr val="FFC000"/>
                </a:solidFill>
              </a:rPr>
              <a:t>ACTIVIDADES: 	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es-MX" sz="2000" b="1" dirty="0" smtClean="0"/>
              <a:t>Interpreta las condiciones ambientales para determinar el tipo de sistema de producción.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es-MX" sz="2000" b="1" dirty="0" smtClean="0"/>
              <a:t>Identifica los recursos físicos, económicos y humanos, para 	atender el sistema de producción.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es-MX" sz="2000" b="1" dirty="0" smtClean="0"/>
              <a:t>Diseña el plan de trabajo para el sistema de producción. </a:t>
            </a:r>
          </a:p>
        </p:txBody>
      </p:sp>
    </p:spTree>
    <p:extLst>
      <p:ext uri="{BB962C8B-B14F-4D97-AF65-F5344CB8AC3E}">
        <p14:creationId xmlns:p14="http://schemas.microsoft.com/office/powerpoint/2010/main" val="339621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02039" y="332656"/>
            <a:ext cx="2130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TAREA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6195" y="1268760"/>
            <a:ext cx="804245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</a:rPr>
              <a:t>ACTIVIDADES PROFESIONALES QUE DEBE DESARROLLAR EL PROFESIONISTA </a:t>
            </a:r>
          </a:p>
          <a:p>
            <a:pPr algn="just"/>
            <a:endParaRPr lang="es-MX" sz="2400" b="1" dirty="0" smtClean="0"/>
          </a:p>
          <a:p>
            <a:pPr algn="just"/>
            <a:endParaRPr lang="es-MX" sz="2400" b="1" dirty="0"/>
          </a:p>
          <a:p>
            <a:pPr algn="just"/>
            <a:r>
              <a:rPr lang="es-MX" sz="2000" b="1" dirty="0" smtClean="0">
                <a:solidFill>
                  <a:srgbClr val="FFC000"/>
                </a:solidFill>
              </a:rPr>
              <a:t>ACTIVIDAD: 	</a:t>
            </a:r>
            <a:r>
              <a:rPr lang="es-MX" sz="2000" b="1" dirty="0" smtClean="0"/>
              <a:t>Interpreta las condiciones ambientales para determinar el 		tipo de sistema de producción.</a:t>
            </a:r>
          </a:p>
          <a:p>
            <a:pPr algn="just"/>
            <a:endParaRPr lang="es-MX" sz="2000" b="1" dirty="0"/>
          </a:p>
          <a:p>
            <a:pPr algn="just"/>
            <a:endParaRPr lang="es-MX" sz="2000" b="1" dirty="0" smtClean="0"/>
          </a:p>
          <a:p>
            <a:pPr algn="just"/>
            <a:r>
              <a:rPr lang="es-MX" sz="2000" b="1" dirty="0" smtClean="0">
                <a:solidFill>
                  <a:srgbClr val="FFC000"/>
                </a:solidFill>
              </a:rPr>
              <a:t>TAREA: 	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es-MX" sz="2000" b="1" dirty="0" smtClean="0"/>
              <a:t>Analiza las condiciones climáticas y edáficas para determinar el tipo de cultivo y tecnología a aplicar. </a:t>
            </a:r>
          </a:p>
          <a:p>
            <a:pPr algn="just"/>
            <a:endParaRPr lang="es-MX" sz="2000" b="1" dirty="0" smtClean="0"/>
          </a:p>
          <a:p>
            <a:pPr algn="just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14701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3810" y="332656"/>
            <a:ext cx="7967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DEFINICIÓN OPERACIONAL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83810" y="2708920"/>
            <a:ext cx="8042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b="1" dirty="0">
              <a:solidFill>
                <a:srgbClr val="FF0000"/>
              </a:solidFill>
            </a:endParaRPr>
          </a:p>
          <a:p>
            <a:pPr algn="just"/>
            <a:r>
              <a:rPr lang="es-MX" sz="2000" b="1" dirty="0" smtClean="0">
                <a:solidFill>
                  <a:srgbClr val="FFC000"/>
                </a:solidFill>
              </a:rPr>
              <a:t>TAREA: </a:t>
            </a:r>
            <a:r>
              <a:rPr lang="es-MX" sz="2000" b="1" dirty="0" smtClean="0">
                <a:solidFill>
                  <a:srgbClr val="FF0000"/>
                </a:solidFill>
              </a:rPr>
              <a:t>	</a:t>
            </a:r>
            <a:r>
              <a:rPr lang="es-MX" sz="2000" b="1" dirty="0" smtClean="0"/>
              <a:t>Analiza las condiciones climáticas y edáficas para determinar el tipo 	de cultivo y tecnología a aplicar. </a:t>
            </a:r>
          </a:p>
          <a:p>
            <a:pPr algn="just"/>
            <a:endParaRPr lang="es-MX" sz="2000" b="1" dirty="0" smtClean="0"/>
          </a:p>
          <a:p>
            <a:pPr algn="just"/>
            <a:endParaRPr lang="es-MX" sz="2000" b="1" dirty="0">
              <a:solidFill>
                <a:srgbClr val="FF0000"/>
              </a:solidFill>
            </a:endParaRPr>
          </a:p>
          <a:p>
            <a:pPr algn="just"/>
            <a:r>
              <a:rPr lang="es-MX" sz="2000" b="1" dirty="0" smtClean="0">
                <a:solidFill>
                  <a:srgbClr val="FFC000"/>
                </a:solidFill>
              </a:rPr>
              <a:t>DEFINICIÓN OPERACIONAL: 	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CON BASE EN CLIMOGRAMAS Y ESTUDIOS DE SUELO DE UN PREDIO, ZONA O REGIÓN,  EL EGRESADO DETERMINA EL TIPO DE CULTIVO Y LAS TÉCNICAS DE PRODUCCIÓN A IMPLANTAR.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83810" y="1221706"/>
            <a:ext cx="8042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FFFF00"/>
                </a:solidFill>
              </a:rPr>
              <a:t>ES UN ENUNCIADO EN EL QUE SE EXPLICA LO QUE EL EGRESADO DEBE EJECUTAR Y LAS CONDICONES EN LAS QUE SE ESPERA QUE LA ACCIÓN SE REALICE.</a:t>
            </a:r>
          </a:p>
          <a:p>
            <a:pPr algn="just"/>
            <a:endParaRPr lang="es-MX" sz="1600" b="1" dirty="0"/>
          </a:p>
          <a:p>
            <a:pPr algn="just"/>
            <a:r>
              <a:rPr lang="es-MX" sz="1600" b="1" dirty="0" smtClean="0">
                <a:solidFill>
                  <a:srgbClr val="FF0000"/>
                </a:solidFill>
              </a:rPr>
              <a:t>LA ACCIÓN PUEDE SER EXPRESADA EN TÉRMINOS DE UNA CONDUCTA OBSERVABLE Y LA CONDICIÓN DESCRIBIR LA SITUACIÓN EN QUE OCURRE.</a:t>
            </a:r>
          </a:p>
        </p:txBody>
      </p:sp>
    </p:spTree>
    <p:extLst>
      <p:ext uri="{BB962C8B-B14F-4D97-AF65-F5344CB8AC3E}">
        <p14:creationId xmlns:p14="http://schemas.microsoft.com/office/powerpoint/2010/main" val="114701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49540" y="1052736"/>
            <a:ext cx="79208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rial Black" panose="020B0A04020102020204" pitchFamily="34" charset="0"/>
              </a:rPr>
              <a:t>…</a:t>
            </a:r>
            <a:r>
              <a:rPr lang="es-MX" sz="2000" dirty="0">
                <a:latin typeface="Arial Black" panose="020B0A04020102020204" pitchFamily="34" charset="0"/>
              </a:rPr>
              <a:t>las competencias representan una combinación de atributos (con respecto al conocimiento y sus aplicaciones, aptitudes, destrezas y responsabilidades) que describen el nivel o grado de suficiencia con que una persona es capaz de desempeñarlos</a:t>
            </a:r>
            <a:r>
              <a:rPr lang="es-MX" sz="20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es-MX" sz="2000" dirty="0">
              <a:latin typeface="Arial Black" panose="020B0A04020102020204" pitchFamily="34" charset="0"/>
            </a:endParaRPr>
          </a:p>
          <a:p>
            <a:pPr lvl="0" algn="just"/>
            <a:r>
              <a:rPr lang="es-MX" sz="2000" dirty="0">
                <a:solidFill>
                  <a:srgbClr val="FF0000"/>
                </a:solidFill>
                <a:latin typeface="Arial Black" panose="020B0A04020102020204" pitchFamily="34" charset="0"/>
              </a:rPr>
              <a:t>Las específicas </a:t>
            </a:r>
            <a:r>
              <a:rPr lang="es-MX" sz="2000" dirty="0">
                <a:latin typeface="Arial Black" panose="020B0A04020102020204" pitchFamily="34" charset="0"/>
              </a:rPr>
              <a:t>se relacionan con un perfil profesional y son cruciales por estar directamente relacionadas con el conocimiento concreto de un área temática. </a:t>
            </a:r>
            <a:endParaRPr lang="es-MX" sz="2000" dirty="0" smtClean="0">
              <a:latin typeface="Arial Black" panose="020B0A04020102020204" pitchFamily="34" charset="0"/>
            </a:endParaRPr>
          </a:p>
          <a:p>
            <a:pPr lvl="0" algn="just"/>
            <a:endParaRPr lang="es-MX" sz="2000" dirty="0">
              <a:latin typeface="Arial Black" panose="020B0A04020102020204" pitchFamily="34" charset="0"/>
            </a:endParaRPr>
          </a:p>
          <a:p>
            <a:pPr lvl="0" algn="just"/>
            <a:endParaRPr lang="es-MX" sz="2000" dirty="0">
              <a:latin typeface="Arial Black" panose="020B0A04020102020204" pitchFamily="34" charset="0"/>
            </a:endParaRPr>
          </a:p>
          <a:p>
            <a:pPr algn="just"/>
            <a:r>
              <a:rPr lang="es-MX" sz="2000" dirty="0">
                <a:solidFill>
                  <a:srgbClr val="FF0000"/>
                </a:solidFill>
                <a:latin typeface="Arial Black" panose="020B0A04020102020204" pitchFamily="34" charset="0"/>
              </a:rPr>
              <a:t>Las genéricas </a:t>
            </a:r>
            <a:r>
              <a:rPr lang="es-MX" sz="2000" dirty="0">
                <a:latin typeface="Arial Black" panose="020B0A04020102020204" pitchFamily="34" charset="0"/>
              </a:rPr>
              <a:t>son atributos, como la capacidad de aprender, la capacidad de análisis y síntesis, etc., que son comunes a una amplia gama de profesiones y son fundamentales en una sociedad en transformación</a:t>
            </a:r>
            <a:r>
              <a:rPr lang="es-MX" sz="2000" dirty="0" smtClean="0">
                <a:latin typeface="Arial Black" panose="020B0A04020102020204" pitchFamily="34" charset="0"/>
              </a:rPr>
              <a:t>. </a:t>
            </a:r>
          </a:p>
          <a:p>
            <a:pPr algn="just"/>
            <a:endParaRPr lang="es-MX" sz="2000" dirty="0" smtClean="0">
              <a:latin typeface="Arial Black" panose="020B0A04020102020204" pitchFamily="34" charset="0"/>
            </a:endParaRPr>
          </a:p>
          <a:p>
            <a:pPr algn="r"/>
            <a:r>
              <a:rPr lang="es-MX" sz="1400" dirty="0" smtClean="0">
                <a:latin typeface="Arial Black" panose="020B0A04020102020204" pitchFamily="34" charset="0"/>
              </a:rPr>
              <a:t>Proyecto </a:t>
            </a:r>
            <a:r>
              <a:rPr lang="es-MX" sz="1400" dirty="0" err="1" smtClean="0">
                <a:latin typeface="Arial Black" panose="020B0A04020102020204" pitchFamily="34" charset="0"/>
              </a:rPr>
              <a:t>Tuning</a:t>
            </a:r>
            <a:r>
              <a:rPr lang="es-MX" sz="1400" dirty="0" smtClean="0">
                <a:latin typeface="Arial Black" panose="020B0A04020102020204" pitchFamily="34" charset="0"/>
              </a:rPr>
              <a:t> </a:t>
            </a:r>
            <a:r>
              <a:rPr lang="es-MX" sz="1400" dirty="0" err="1" smtClean="0">
                <a:latin typeface="Arial Black" panose="020B0A04020102020204" pitchFamily="34" charset="0"/>
              </a:rPr>
              <a:t>Educational</a:t>
            </a:r>
            <a:r>
              <a:rPr lang="es-MX" sz="1400" dirty="0" smtClean="0">
                <a:latin typeface="Arial Black" panose="020B0A04020102020204" pitchFamily="34" charset="0"/>
              </a:rPr>
              <a:t> </a:t>
            </a:r>
            <a:r>
              <a:rPr lang="es-MX" sz="1400" dirty="0" err="1" smtClean="0">
                <a:latin typeface="Arial Black" panose="020B0A04020102020204" pitchFamily="34" charset="0"/>
              </a:rPr>
              <a:t>Structure</a:t>
            </a:r>
            <a:r>
              <a:rPr lang="es-MX" sz="1400" dirty="0" smtClean="0">
                <a:latin typeface="Arial Black" panose="020B0A04020102020204" pitchFamily="34" charset="0"/>
              </a:rPr>
              <a:t> in </a:t>
            </a:r>
            <a:r>
              <a:rPr lang="es-MX" sz="1400" dirty="0" err="1" smtClean="0">
                <a:latin typeface="Arial Black" panose="020B0A04020102020204" pitchFamily="34" charset="0"/>
              </a:rPr>
              <a:t>Europe</a:t>
            </a:r>
            <a:endParaRPr lang="es-MX" sz="1400" dirty="0">
              <a:latin typeface="Arial Black" panose="020B0A040201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427024" y="129406"/>
            <a:ext cx="42899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COMPETENCIAS</a:t>
            </a:r>
            <a:endParaRPr lang="es-ES" sz="4400" b="1" cap="none" spc="0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3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59809" y="332656"/>
            <a:ext cx="7215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NIVEL DE COMPLEJIDAD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6195" y="1268760"/>
            <a:ext cx="80424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</a:rPr>
              <a:t>DEPENDE DEL NIVEL DE ACTUACIÓN DEL PROFESIONISTA EN UN ÁREA DE CONOCIMIENTO DETERMINADA</a:t>
            </a:r>
          </a:p>
          <a:p>
            <a:pPr algn="just"/>
            <a:endParaRPr lang="es-MX" sz="2400" b="1" dirty="0" smtClean="0"/>
          </a:p>
          <a:p>
            <a:pPr algn="just"/>
            <a:r>
              <a:rPr lang="es-MX" sz="2200" b="1" dirty="0" smtClean="0">
                <a:solidFill>
                  <a:srgbClr val="FF0000"/>
                </a:solidFill>
              </a:rPr>
              <a:t>COMPRENSIÓN: </a:t>
            </a:r>
            <a:r>
              <a:rPr lang="es-MX" sz="2200" b="1" dirty="0" smtClean="0"/>
              <a:t>Traducir información específica en términos equivalentes a los aprendidos previamente; identificar información presentada bajo nuevos arreglos, ordenamientos u enfoques, así como relaciones causa-</a:t>
            </a:r>
            <a:r>
              <a:rPr lang="es-MX" sz="2200" b="1" dirty="0" err="1" smtClean="0"/>
              <a:t>efeccto</a:t>
            </a:r>
            <a:r>
              <a:rPr lang="es-MX" sz="2200" b="1" dirty="0" smtClean="0"/>
              <a:t> equivalencia, antecedente-consecuente, etc.</a:t>
            </a:r>
          </a:p>
          <a:p>
            <a:pPr algn="just"/>
            <a:endParaRPr lang="es-MX" sz="2200" b="1" dirty="0">
              <a:solidFill>
                <a:srgbClr val="FF0000"/>
              </a:solidFill>
            </a:endParaRPr>
          </a:p>
          <a:p>
            <a:pPr algn="just"/>
            <a:r>
              <a:rPr lang="es-MX" sz="2200" b="1" dirty="0" smtClean="0">
                <a:solidFill>
                  <a:srgbClr val="FF0000"/>
                </a:solidFill>
              </a:rPr>
              <a:t>APLICACIÓN: </a:t>
            </a:r>
            <a:r>
              <a:rPr lang="es-MX" sz="2200" b="1" dirty="0" smtClean="0"/>
              <a:t>Utilizar conceptos, principios o procedimientos en situaciones particulares concretas o en la solución de una situación problemática.</a:t>
            </a:r>
          </a:p>
          <a:p>
            <a:pPr algn="just"/>
            <a:endParaRPr lang="es-MX" sz="2200" b="1" dirty="0">
              <a:solidFill>
                <a:srgbClr val="FF0000"/>
              </a:solidFill>
            </a:endParaRPr>
          </a:p>
          <a:p>
            <a:pPr algn="just"/>
            <a:r>
              <a:rPr lang="es-MX" sz="2200" b="1" dirty="0" smtClean="0">
                <a:solidFill>
                  <a:srgbClr val="FF0000"/>
                </a:solidFill>
              </a:rPr>
              <a:t>SOLUCIÓN DE PROBLEMAS: </a:t>
            </a:r>
            <a:r>
              <a:rPr lang="es-MX" sz="2200" b="1" dirty="0" smtClean="0"/>
              <a:t>Utilizar en forma organizada e integrada de conceptos, principios y procedimientos previamente aprendidos en la solución de problemas novedosos.</a:t>
            </a:r>
          </a:p>
        </p:txBody>
      </p:sp>
    </p:spTree>
    <p:extLst>
      <p:ext uri="{BB962C8B-B14F-4D97-AF65-F5344CB8AC3E}">
        <p14:creationId xmlns:p14="http://schemas.microsoft.com/office/powerpoint/2010/main" val="114701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58206" y="332656"/>
            <a:ext cx="7218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TIPO DE CONOCIMIENTO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6195" y="1268760"/>
            <a:ext cx="804245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FFFF00"/>
                </a:solidFill>
              </a:rPr>
              <a:t>ES  UNA REFERENCIA A UNA SERIE DE CONOCIMIENTOS QUE VAN INTERACCIONÁNDOSE UNOS CON OTROS CUANDO UNA PERSONA SE DISPONE A REALIZAR UNA TAREA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200" b="1" dirty="0" smtClean="0">
                <a:solidFill>
                  <a:srgbClr val="FF0000"/>
                </a:solidFill>
              </a:rPr>
              <a:t>HECHOS: </a:t>
            </a:r>
            <a:r>
              <a:rPr lang="es-MX" sz="2200" b="1" dirty="0" smtClean="0"/>
              <a:t>Lugares, personajes, símbolos, valores y cantidades específicas, fechas, nombres, etc.</a:t>
            </a:r>
          </a:p>
          <a:p>
            <a:pPr algn="just"/>
            <a:endParaRPr lang="es-MX" sz="2200" b="1" dirty="0">
              <a:solidFill>
                <a:srgbClr val="FF0000"/>
              </a:solidFill>
            </a:endParaRPr>
          </a:p>
          <a:p>
            <a:pPr algn="just"/>
            <a:r>
              <a:rPr lang="es-MX" sz="2200" b="1" dirty="0" smtClean="0">
                <a:solidFill>
                  <a:srgbClr val="FF0000"/>
                </a:solidFill>
              </a:rPr>
              <a:t>CONCEPTOS: </a:t>
            </a:r>
            <a:r>
              <a:rPr lang="es-MX" sz="2200" b="1" dirty="0" smtClean="0"/>
              <a:t>Definiciones, atributos críticos, características o variables explicativas de un fenómeno.</a:t>
            </a:r>
          </a:p>
          <a:p>
            <a:pPr algn="just"/>
            <a:endParaRPr lang="es-MX" sz="2200" b="1" dirty="0">
              <a:solidFill>
                <a:srgbClr val="FF0000"/>
              </a:solidFill>
            </a:endParaRPr>
          </a:p>
          <a:p>
            <a:pPr algn="just"/>
            <a:r>
              <a:rPr lang="es-MX" sz="2200" b="1" dirty="0" smtClean="0">
                <a:solidFill>
                  <a:srgbClr val="FF0000"/>
                </a:solidFill>
              </a:rPr>
              <a:t>PRINCIPIOS: </a:t>
            </a:r>
            <a:r>
              <a:rPr lang="es-MX" sz="2200" b="1" dirty="0" smtClean="0"/>
              <a:t>Fórmulas, relaciones causa-efecto, teorías, leyes, etc.</a:t>
            </a:r>
          </a:p>
          <a:p>
            <a:pPr algn="just"/>
            <a:endParaRPr lang="es-MX" sz="2200" b="1" dirty="0">
              <a:solidFill>
                <a:srgbClr val="FF0000"/>
              </a:solidFill>
            </a:endParaRPr>
          </a:p>
          <a:p>
            <a:pPr algn="just"/>
            <a:r>
              <a:rPr lang="es-MX" sz="2200" b="1" dirty="0" smtClean="0">
                <a:solidFill>
                  <a:srgbClr val="FF0000"/>
                </a:solidFill>
              </a:rPr>
              <a:t>PROCEDIMIENTOS: </a:t>
            </a:r>
            <a:r>
              <a:rPr lang="es-MX" sz="2200" b="1" dirty="0" smtClean="0"/>
              <a:t>Patrones de respuesta, secuencia de pasos, modelos, etc.</a:t>
            </a:r>
          </a:p>
        </p:txBody>
      </p:sp>
    </p:spTree>
    <p:extLst>
      <p:ext uri="{BB962C8B-B14F-4D97-AF65-F5344CB8AC3E}">
        <p14:creationId xmlns:p14="http://schemas.microsoft.com/office/powerpoint/2010/main" val="114701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9496" y="332656"/>
            <a:ext cx="6695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NIVEL DE DESEMPEÑO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6195" y="1268760"/>
            <a:ext cx="80424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dirty="0" smtClean="0">
              <a:solidFill>
                <a:srgbClr val="FFFF00"/>
              </a:solidFill>
            </a:endParaRPr>
          </a:p>
          <a:p>
            <a:pPr algn="just"/>
            <a:r>
              <a:rPr lang="es-MX" sz="2400" b="1" dirty="0" smtClean="0">
                <a:solidFill>
                  <a:srgbClr val="FFFF00"/>
                </a:solidFill>
              </a:rPr>
              <a:t>SATISFACTORIO</a:t>
            </a:r>
          </a:p>
          <a:p>
            <a:pPr algn="just"/>
            <a:r>
              <a:rPr lang="es-MX" sz="2400" b="1" dirty="0" smtClean="0"/>
              <a:t>Refiere al Egresado que </a:t>
            </a:r>
            <a:r>
              <a:rPr lang="es-MX" sz="2400" b="1" dirty="0" smtClean="0">
                <a:solidFill>
                  <a:srgbClr val="FF0000"/>
                </a:solidFill>
              </a:rPr>
              <a:t>entiende</a:t>
            </a:r>
            <a:r>
              <a:rPr lang="es-MX" sz="2400" b="1" dirty="0" smtClean="0"/>
              <a:t> y aplica el conocimiento, logrando </a:t>
            </a:r>
            <a:r>
              <a:rPr lang="es-MX" sz="2400" b="1" dirty="0" smtClean="0">
                <a:solidFill>
                  <a:srgbClr val="FF0000"/>
                </a:solidFill>
              </a:rPr>
              <a:t>resultados adecuados</a:t>
            </a:r>
            <a:r>
              <a:rPr lang="es-MX" sz="2400" b="1" dirty="0" smtClean="0"/>
              <a:t>.</a:t>
            </a:r>
          </a:p>
          <a:p>
            <a:pPr algn="just"/>
            <a:endParaRPr lang="es-MX" sz="2400" b="1" dirty="0">
              <a:solidFill>
                <a:srgbClr val="FFFF00"/>
              </a:solidFill>
            </a:endParaRPr>
          </a:p>
          <a:p>
            <a:pPr algn="just"/>
            <a:r>
              <a:rPr lang="es-MX" sz="2400" b="1" dirty="0" smtClean="0">
                <a:solidFill>
                  <a:srgbClr val="FFFF00"/>
                </a:solidFill>
              </a:rPr>
              <a:t>SOBRESALIENTE</a:t>
            </a:r>
          </a:p>
          <a:p>
            <a:pPr algn="just"/>
            <a:r>
              <a:rPr lang="es-MX" sz="2400" b="1" dirty="0" smtClean="0"/>
              <a:t>Refiere al egresado que </a:t>
            </a:r>
            <a:r>
              <a:rPr lang="es-MX" sz="2400" b="1" dirty="0" smtClean="0">
                <a:solidFill>
                  <a:srgbClr val="FF0000"/>
                </a:solidFill>
              </a:rPr>
              <a:t>comprende </a:t>
            </a:r>
            <a:r>
              <a:rPr lang="es-MX" sz="2400" b="1" dirty="0" smtClean="0"/>
              <a:t>el conocimiento y actúa en forma óptima, logrando </a:t>
            </a:r>
            <a:r>
              <a:rPr lang="es-MX" sz="2400" b="1" dirty="0" smtClean="0">
                <a:solidFill>
                  <a:srgbClr val="FF0000"/>
                </a:solidFill>
              </a:rPr>
              <a:t>resultados exitosos</a:t>
            </a:r>
            <a:r>
              <a:rPr lang="es-MX" sz="2400" b="1" dirty="0" smtClean="0"/>
              <a:t>.</a:t>
            </a:r>
          </a:p>
          <a:p>
            <a:pPr algn="just"/>
            <a:endParaRPr lang="es-MX" sz="2400" b="1" dirty="0"/>
          </a:p>
          <a:p>
            <a:pPr algn="ctr"/>
            <a:r>
              <a:rPr lang="es-MX" sz="2400" b="1" dirty="0" smtClean="0"/>
              <a:t>EL PROGRAMA ACADÉMICO, DEBERÁ ESTABLECER EL NÚMERO DE REACTIVOS QUE PERMITA DETERMINAR EL CUMPLIMIENTO DE CADA DEFINICIÓN OPERACIONAL Y QUE NIVEL DE DESEMPEÑO SE ESPERA DE CADA REACTIVO</a:t>
            </a:r>
          </a:p>
        </p:txBody>
      </p:sp>
    </p:spTree>
    <p:extLst>
      <p:ext uri="{BB962C8B-B14F-4D97-AF65-F5344CB8AC3E}">
        <p14:creationId xmlns:p14="http://schemas.microsoft.com/office/powerpoint/2010/main" val="114701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58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60787" y="1124744"/>
            <a:ext cx="582242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ELABORACIÓN</a:t>
            </a:r>
          </a:p>
          <a:p>
            <a:pPr algn="ctr"/>
            <a:r>
              <a:rPr lang="es-ES" sz="7200" b="1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</a:t>
            </a:r>
          </a:p>
          <a:p>
            <a:pPr algn="ctr"/>
            <a:r>
              <a:rPr lang="es-ES" sz="7200" b="1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REACTIVOS</a:t>
            </a:r>
            <a:endParaRPr lang="es-ES" sz="7200" b="1" dirty="0">
              <a:ln w="24500" cmpd="dbl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6751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7220" y="332656"/>
            <a:ext cx="860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ESTRUCTURA DEL REACTIVO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6195" y="1268760"/>
            <a:ext cx="804245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>
                <a:solidFill>
                  <a:srgbClr val="FFFF00"/>
                </a:solidFill>
              </a:rPr>
              <a:t>BASE: </a:t>
            </a:r>
            <a:r>
              <a:rPr lang="es-MX" sz="2200" b="1" dirty="0" smtClean="0"/>
              <a:t>Es una pregunta, afirmación, enunciado o gráfico acompañado de una instrucción que plantea un problema explícitamente.</a:t>
            </a:r>
          </a:p>
          <a:p>
            <a:pPr algn="just"/>
            <a:endParaRPr lang="es-MX" sz="2200" b="1" dirty="0">
              <a:solidFill>
                <a:srgbClr val="FFFF00"/>
              </a:solidFill>
            </a:endParaRPr>
          </a:p>
          <a:p>
            <a:pPr algn="just"/>
            <a:r>
              <a:rPr lang="es-MX" sz="2200" b="1" dirty="0" smtClean="0">
                <a:solidFill>
                  <a:srgbClr val="FFFF00"/>
                </a:solidFill>
              </a:rPr>
              <a:t>OPCIÓN DE RESPUESTA: </a:t>
            </a:r>
            <a:r>
              <a:rPr lang="es-MX" sz="2200" b="1" dirty="0" smtClean="0"/>
              <a:t>Son alternativas de respuesta, de las cuales sólo una es correcta, las restantes son distractores.</a:t>
            </a:r>
          </a:p>
          <a:p>
            <a:pPr algn="just"/>
            <a:endParaRPr lang="es-MX" sz="2200" b="1" dirty="0" smtClean="0"/>
          </a:p>
          <a:p>
            <a:pPr algn="just"/>
            <a:r>
              <a:rPr lang="es-MX" sz="2200" b="1" dirty="0" smtClean="0">
                <a:solidFill>
                  <a:srgbClr val="FFFF00"/>
                </a:solidFill>
              </a:rPr>
              <a:t>ARGUMENTACIÓN DE LAS OPCIONES: </a:t>
            </a:r>
            <a:r>
              <a:rPr lang="es-MX" sz="2200" b="1" dirty="0" smtClean="0"/>
              <a:t>Especificación de las razones por las que la respuesta es las la correcta y el porqué de los distractores.</a:t>
            </a:r>
          </a:p>
          <a:p>
            <a:pPr algn="just"/>
            <a:endParaRPr lang="es-MX" sz="2200" b="1" dirty="0" smtClean="0"/>
          </a:p>
          <a:p>
            <a:pPr algn="just"/>
            <a:r>
              <a:rPr lang="es-MX" sz="2200" b="1" dirty="0" smtClean="0">
                <a:solidFill>
                  <a:srgbClr val="FFFF00"/>
                </a:solidFill>
              </a:rPr>
              <a:t>RESPUESTA CORRECTA: </a:t>
            </a:r>
            <a:r>
              <a:rPr lang="es-MX" sz="2200" b="1" dirty="0" smtClean="0"/>
              <a:t>Se especificará la opción que contesta correctamente el reactivo.</a:t>
            </a:r>
          </a:p>
          <a:p>
            <a:pPr algn="just"/>
            <a:endParaRPr lang="es-MX" sz="2200" b="1" dirty="0" smtClean="0"/>
          </a:p>
          <a:p>
            <a:pPr algn="just"/>
            <a:r>
              <a:rPr lang="es-MX" sz="2200" b="1" dirty="0" smtClean="0">
                <a:solidFill>
                  <a:srgbClr val="FFFF00"/>
                </a:solidFill>
              </a:rPr>
              <a:t>BIBLIOGRAFÍA: </a:t>
            </a:r>
            <a:r>
              <a:rPr lang="es-MX" sz="2200" b="1" dirty="0" smtClean="0"/>
              <a:t>Debe sustentar los conocimientos y habilidades del objeto de medida (opcional).</a:t>
            </a:r>
          </a:p>
        </p:txBody>
      </p:sp>
    </p:spTree>
    <p:extLst>
      <p:ext uri="{BB962C8B-B14F-4D97-AF65-F5344CB8AC3E}">
        <p14:creationId xmlns:p14="http://schemas.microsoft.com/office/powerpoint/2010/main" val="254932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25522" r="2406" b="12550"/>
          <a:stretch/>
        </p:blipFill>
        <p:spPr bwMode="auto">
          <a:xfrm>
            <a:off x="1907704" y="116632"/>
            <a:ext cx="5803004" cy="66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46194" y="980728"/>
            <a:ext cx="80424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>
                <a:solidFill>
                  <a:srgbClr val="FFFF00"/>
                </a:solidFill>
              </a:rPr>
              <a:t>INSTRUCCIÓN: </a:t>
            </a:r>
            <a:endParaRPr lang="es-MX" sz="2200" b="1" dirty="0" smtClean="0"/>
          </a:p>
          <a:p>
            <a:pPr algn="just"/>
            <a:r>
              <a:rPr lang="es-MX" sz="2200" b="1" dirty="0" smtClean="0"/>
              <a:t>¿Requiere el reactivo alguna instrucción adicional a lo dicho en la base?</a:t>
            </a:r>
          </a:p>
          <a:p>
            <a:pPr algn="just"/>
            <a:r>
              <a:rPr lang="es-MX" sz="2200" b="1" dirty="0" smtClean="0"/>
              <a:t>¿La instrucción es clara para que la comprenda el egresado?</a:t>
            </a:r>
          </a:p>
          <a:p>
            <a:pPr algn="just"/>
            <a:endParaRPr lang="es-MX" sz="2200" b="1" dirty="0">
              <a:solidFill>
                <a:srgbClr val="FFFF00"/>
              </a:solidFill>
            </a:endParaRPr>
          </a:p>
          <a:p>
            <a:pPr algn="just"/>
            <a:r>
              <a:rPr lang="es-MX" sz="2200" b="1" dirty="0" smtClean="0">
                <a:solidFill>
                  <a:srgbClr val="FFFF00"/>
                </a:solidFill>
              </a:rPr>
              <a:t>BASE: </a:t>
            </a:r>
            <a:endParaRPr lang="es-MX" sz="2200" b="1" dirty="0" smtClean="0"/>
          </a:p>
          <a:p>
            <a:pPr algn="just"/>
            <a:r>
              <a:rPr lang="es-MX" sz="2200" b="1" dirty="0" smtClean="0"/>
              <a:t>¿Cómo debe ser la base del reactivo?</a:t>
            </a:r>
          </a:p>
          <a:p>
            <a:pPr algn="just"/>
            <a:r>
              <a:rPr lang="es-MX" sz="2200" b="1" dirty="0" smtClean="0"/>
              <a:t>¿Cuáles deben ser sus características?</a:t>
            </a:r>
          </a:p>
          <a:p>
            <a:pPr algn="just"/>
            <a:r>
              <a:rPr lang="es-MX" sz="2200" b="1" dirty="0" smtClean="0"/>
              <a:t>¿Qué elementos deberá tener la base del reactivo?</a:t>
            </a:r>
          </a:p>
          <a:p>
            <a:pPr algn="just"/>
            <a:r>
              <a:rPr lang="es-MX" sz="2200" b="1" dirty="0" smtClean="0"/>
              <a:t>¿Qué información debe proporcionar la base?</a:t>
            </a:r>
          </a:p>
          <a:p>
            <a:pPr algn="just"/>
            <a:r>
              <a:rPr lang="es-MX" sz="2200" b="1" dirty="0" smtClean="0"/>
              <a:t>¿Es necesaria alguna información de apoyo como una tabla, imagen, diagrama u otra?</a:t>
            </a:r>
          </a:p>
        </p:txBody>
      </p:sp>
    </p:spTree>
    <p:extLst>
      <p:ext uri="{BB962C8B-B14F-4D97-AF65-F5344CB8AC3E}">
        <p14:creationId xmlns:p14="http://schemas.microsoft.com/office/powerpoint/2010/main" val="58868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46193" y="620688"/>
            <a:ext cx="80424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200" b="1" dirty="0" smtClean="0"/>
          </a:p>
          <a:p>
            <a:pPr algn="just"/>
            <a:endParaRPr lang="es-MX" sz="2200" b="1" dirty="0" smtClean="0"/>
          </a:p>
          <a:p>
            <a:pPr algn="just"/>
            <a:r>
              <a:rPr lang="es-MX" sz="2200" b="1" dirty="0" smtClean="0">
                <a:solidFill>
                  <a:srgbClr val="FFFF00"/>
                </a:solidFill>
              </a:rPr>
              <a:t>OPCIONES DE RESPUESTA:</a:t>
            </a:r>
            <a:endParaRPr lang="es-MX" sz="2200" b="1" dirty="0" smtClean="0"/>
          </a:p>
          <a:p>
            <a:pPr algn="just"/>
            <a:r>
              <a:rPr lang="es-MX" sz="2200" b="1" dirty="0" smtClean="0"/>
              <a:t>¿Cómo serán las opciones de respuesta?</a:t>
            </a:r>
          </a:p>
          <a:p>
            <a:pPr algn="just"/>
            <a:r>
              <a:rPr lang="es-MX" sz="2200" b="1" dirty="0" smtClean="0"/>
              <a:t>¿Qué características debe poseer la respuesta correcta?</a:t>
            </a:r>
          </a:p>
          <a:p>
            <a:pPr algn="just"/>
            <a:r>
              <a:rPr lang="es-MX" sz="2200" b="1" dirty="0" smtClean="0"/>
              <a:t>¿Con que bases se pueden generar los distractores?</a:t>
            </a:r>
          </a:p>
          <a:p>
            <a:pPr algn="just"/>
            <a:r>
              <a:rPr lang="es-MX" sz="2200" b="1" dirty="0" smtClean="0"/>
              <a:t>¿Qué características deberán cumplir los distractores?</a:t>
            </a:r>
          </a:p>
          <a:p>
            <a:pPr algn="just"/>
            <a:r>
              <a:rPr lang="es-MX" sz="2200" b="1" dirty="0" smtClean="0"/>
              <a:t>¿Qué nivel de especificidad deben tener las opciones?</a:t>
            </a:r>
          </a:p>
          <a:p>
            <a:pPr algn="just"/>
            <a:endParaRPr lang="es-MX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407272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16648" y="332656"/>
            <a:ext cx="2701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BASE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6195" y="1268760"/>
            <a:ext cx="80424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s-MX" sz="2400" b="1" dirty="0" smtClean="0"/>
              <a:t>ES UNA PREGUNTA, AFIRMACIÓN ENUNCIADO O GRÁFICO ACOMPAÑADO DE UNA INSTRUCCIÓN QUE PLANTEA UN PROBLEMA EXPLICITAMENTE.</a:t>
            </a:r>
          </a:p>
          <a:p>
            <a:pPr algn="just"/>
            <a:endParaRPr lang="es-MX" sz="2400" b="1" dirty="0">
              <a:solidFill>
                <a:srgbClr val="FFFF0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MX" sz="2400" b="1" dirty="0" smtClean="0">
                <a:solidFill>
                  <a:srgbClr val="FFFF00"/>
                </a:solidFill>
              </a:rPr>
              <a:t>Planteamiento de la problemática que se espera sea resuelto por el evaluador.</a:t>
            </a:r>
          </a:p>
          <a:p>
            <a:pPr algn="just">
              <a:buClr>
                <a:srgbClr val="C00000"/>
              </a:buClr>
            </a:pPr>
            <a:endParaRPr lang="es-MX" sz="2400" b="1" dirty="0" smtClean="0">
              <a:solidFill>
                <a:srgbClr val="FFFF0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MX" sz="2400" b="1" dirty="0" smtClean="0">
                <a:solidFill>
                  <a:srgbClr val="FFFF00"/>
                </a:solidFill>
              </a:rPr>
              <a:t>En el enunciado se hace explícita la tarea a evaluar.</a:t>
            </a:r>
          </a:p>
          <a:p>
            <a:pPr algn="just">
              <a:buClr>
                <a:srgbClr val="C00000"/>
              </a:buClr>
            </a:pPr>
            <a:endParaRPr lang="es-MX" sz="2400" b="1" dirty="0" smtClean="0">
              <a:solidFill>
                <a:srgbClr val="FFFF0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MX" sz="2400" b="1" dirty="0" smtClean="0">
                <a:solidFill>
                  <a:srgbClr val="FFFF00"/>
                </a:solidFill>
              </a:rPr>
              <a:t>Debe estar escrito en lenguaje claro y preciso.</a:t>
            </a:r>
            <a:endParaRPr lang="es-MX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4076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1745" y="129406"/>
            <a:ext cx="82605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CONSEJO NACIONAL DE  </a:t>
            </a:r>
            <a:r>
              <a:rPr lang="es-ES" sz="3200" b="1" cap="none" spc="0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NORMALIZACIÓN  </a:t>
            </a:r>
          </a:p>
          <a:p>
            <a:pPr algn="ctr"/>
            <a:r>
              <a:rPr lang="es-ES" sz="3200" b="1" cap="none" spc="0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 CERTIFICACIÓN </a:t>
            </a:r>
            <a:r>
              <a:rPr lang="es-ES" sz="32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 COMPETENCIAS </a:t>
            </a:r>
          </a:p>
          <a:p>
            <a:pPr algn="ctr"/>
            <a:r>
              <a:rPr lang="es-ES" sz="32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LABORALES (CONOCER)</a:t>
            </a:r>
            <a:endParaRPr lang="es-ES" sz="3200" b="1" cap="none" spc="0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70" y="227687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rial Black" panose="020B0A04020102020204" pitchFamily="34" charset="0"/>
              </a:rPr>
              <a:t>Capacidades o habilidades necesarias para desempeñarse en un área específica.</a:t>
            </a:r>
          </a:p>
          <a:p>
            <a:pPr algn="just"/>
            <a:endParaRPr lang="es-MX" sz="2000" dirty="0">
              <a:latin typeface="Arial Black" panose="020B0A040201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Son aprendidas.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Son conscientes.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Generan resultados.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Reportan utilidad directa.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Son complejas e integrales.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Se aplican en contextos variados</a:t>
            </a:r>
            <a:r>
              <a:rPr lang="es-MX" sz="1400" dirty="0" smtClean="0">
                <a:latin typeface="Arial Black" panose="020B0A04020102020204" pitchFamily="34" charset="0"/>
              </a:rPr>
              <a:t>.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Son autónomas.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Son permanentes.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Implican eficiencias.</a:t>
            </a:r>
          </a:p>
        </p:txBody>
      </p:sp>
    </p:spTree>
    <p:extLst>
      <p:ext uri="{BB962C8B-B14F-4D97-AF65-F5344CB8AC3E}">
        <p14:creationId xmlns:p14="http://schemas.microsoft.com/office/powerpoint/2010/main" val="287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46195" y="379685"/>
            <a:ext cx="80424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Incluir los elementos estrictamente necesarios para comprender el sentido de la pregunta.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Omitir términos  innecesarios que confundan o den claves de la respuesta correcta.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Evitar las formas negativas como no, ninguno, menos.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La palabra excepto posibilita menor desgaste cognoscitivo en el egresado y promueve que se percate de la negación de la pregunta.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La base debe entenderse sin necesidad de leer las opciones.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Redactar de manera clara, sencilla, precisa y correcta.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Presentar una pregunta, afirmación o idea completa.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Incluir una sola idea al elaborar el reactivo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Evitar preguntas capciosas.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Evitar pistas en la base.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Lo más importante es obtener información de cuánto sabe el egresado, nunca hacerlo sentir que no sabe.</a:t>
            </a:r>
          </a:p>
        </p:txBody>
      </p:sp>
    </p:spTree>
    <p:extLst>
      <p:ext uri="{BB962C8B-B14F-4D97-AF65-F5344CB8AC3E}">
        <p14:creationId xmlns:p14="http://schemas.microsoft.com/office/powerpoint/2010/main" val="87412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1495" y="332656"/>
            <a:ext cx="7851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OPCIONES DE RESPUESTA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1814" y="1287928"/>
            <a:ext cx="80424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CENEVAL considera cuatro opciones de respuesta.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Deben de tener relación con el contenido de la base.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Se debe cuidar la concordancia gramatical con la base.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Pertenecer al mismo campo de conocimiento semántico, grupo o familia.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Tener el mismo nivel de generalidad.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No repetir opciones, no con el empleo de sinónimos.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Procurar tener la misma extensión.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Verificar que sólo una sea la respuesta correcta.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Evitar como opciones de respuesta: no, ninguno, excepto, menos, ninguna de las anteriores, no existe, no sé, o dejar alguna en blanco.</a:t>
            </a:r>
          </a:p>
        </p:txBody>
      </p:sp>
    </p:spTree>
    <p:extLst>
      <p:ext uri="{BB962C8B-B14F-4D97-AF65-F5344CB8AC3E}">
        <p14:creationId xmlns:p14="http://schemas.microsoft.com/office/powerpoint/2010/main" val="393208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46195" y="379685"/>
            <a:ext cx="80424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Cada opción debe estar justificada.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Omitir palabras que aparecen en la base.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Ordenar las opciones: las cantidades de manera ascendente y las fechas cronológicamente. Si no genera pista, se pueden ordenar en forma alfabética.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Los distractores deben ser plausibles.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Utilizar enunciados verosímiles pero incorrectos.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Incluir los errores más comunes de los egresados.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Evitar que una opción ayude a elegir la respuesta correcta por indicios gramaticales o plausibilidad.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Evitar llamar la atención utilizando una redacción diferente.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Evitar que puedan ser parcialmente correctos.</a:t>
            </a:r>
          </a:p>
        </p:txBody>
      </p:sp>
    </p:spTree>
    <p:extLst>
      <p:ext uri="{BB962C8B-B14F-4D97-AF65-F5344CB8AC3E}">
        <p14:creationId xmlns:p14="http://schemas.microsoft.com/office/powerpoint/2010/main" val="3696851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46127" y="332656"/>
            <a:ext cx="7042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RESPUESTA CORRECTA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1814" y="1287928"/>
            <a:ext cx="80424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Debe haber sólo una respuesta correcta.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Debe resolver el problema satisfactoriamente y ser incuestionable.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Si es posible, debe ocupar una posición aleatoria entre las opciones de respuesta.</a:t>
            </a:r>
          </a:p>
          <a:p>
            <a:pPr marL="342900" indent="-342900" algn="just">
              <a:buClr>
                <a:srgbClr val="C00000"/>
              </a:buClr>
              <a:buBlip>
                <a:blip r:embed="rId2"/>
              </a:buBlip>
            </a:pPr>
            <a:r>
              <a:rPr lang="es-MX" sz="2400" b="1" dirty="0" smtClean="0">
                <a:solidFill>
                  <a:srgbClr val="FFFF00"/>
                </a:solidFill>
              </a:rPr>
              <a:t>Debe ser argumentada de principio a fin, en </a:t>
            </a:r>
            <a:r>
              <a:rPr lang="es-MX" sz="2400" b="1" dirty="0" err="1" smtClean="0">
                <a:solidFill>
                  <a:srgbClr val="FFFF00"/>
                </a:solidFill>
              </a:rPr>
              <a:t>términios</a:t>
            </a:r>
            <a:r>
              <a:rPr lang="es-MX" sz="2400" b="1" dirty="0" smtClean="0">
                <a:solidFill>
                  <a:srgbClr val="FFFF00"/>
                </a:solidFill>
              </a:rPr>
              <a:t> de lo que tiene que saber y hacer el sustentante, para contestar correctamente.</a:t>
            </a:r>
          </a:p>
        </p:txBody>
      </p:sp>
    </p:spTree>
    <p:extLst>
      <p:ext uri="{BB962C8B-B14F-4D97-AF65-F5344CB8AC3E}">
        <p14:creationId xmlns:p14="http://schemas.microsoft.com/office/powerpoint/2010/main" val="4183002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8028" y="332656"/>
            <a:ext cx="6038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TIPO DE REACTIVOS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1814" y="1052736"/>
            <a:ext cx="80424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MX" sz="2400" b="1" dirty="0" smtClean="0">
                <a:solidFill>
                  <a:srgbClr val="FF0000"/>
                </a:solidFill>
              </a:rPr>
              <a:t>SIMPLE O INDEPENDIENTE: </a:t>
            </a:r>
            <a:r>
              <a:rPr lang="es-MX" sz="2400" b="1" dirty="0" smtClean="0"/>
              <a:t>Puede presentarse en forma interrogativa, imperativa o de completamiento.</a:t>
            </a:r>
          </a:p>
          <a:p>
            <a:pPr algn="just">
              <a:buClr>
                <a:srgbClr val="C00000"/>
              </a:buClr>
            </a:pPr>
            <a:r>
              <a:rPr lang="es-MX" sz="2400" b="1" dirty="0" smtClean="0">
                <a:solidFill>
                  <a:srgbClr val="FFFF00"/>
                </a:solidFill>
              </a:rPr>
              <a:t>No comparte un contexto, gráfico o información adicional con otros reactivos.</a:t>
            </a:r>
          </a:p>
          <a:p>
            <a:pPr algn="just">
              <a:buClr>
                <a:srgbClr val="C00000"/>
              </a:buClr>
            </a:pPr>
            <a:endParaRPr lang="es-MX" sz="2400" b="1" dirty="0">
              <a:solidFill>
                <a:srgbClr val="FFFF00"/>
              </a:solidFill>
            </a:endParaRPr>
          </a:p>
          <a:p>
            <a:pPr algn="just">
              <a:buClr>
                <a:srgbClr val="C00000"/>
              </a:buClr>
            </a:pPr>
            <a:r>
              <a:rPr lang="es-MX" sz="2400" b="1" dirty="0" smtClean="0">
                <a:solidFill>
                  <a:srgbClr val="FF0000"/>
                </a:solidFill>
              </a:rPr>
              <a:t>MULTIRREACTIVO:</a:t>
            </a:r>
            <a:r>
              <a:rPr lang="es-MX" sz="2400" b="1" dirty="0" smtClean="0">
                <a:solidFill>
                  <a:srgbClr val="FFFF00"/>
                </a:solidFill>
              </a:rPr>
              <a:t> </a:t>
            </a:r>
            <a:r>
              <a:rPr lang="es-MX" sz="2400" b="1" dirty="0" smtClean="0"/>
              <a:t>Se denomina contexto o </a:t>
            </a:r>
            <a:r>
              <a:rPr lang="es-MX" sz="2400" b="1" dirty="0" err="1" smtClean="0"/>
              <a:t>multirreactivo</a:t>
            </a:r>
            <a:r>
              <a:rPr lang="es-MX" sz="2400" b="1" dirty="0" smtClean="0"/>
              <a:t> ala formulación de un problema, caso, gráfico, diagrama, imagen o tabla.</a:t>
            </a:r>
          </a:p>
          <a:p>
            <a:pPr algn="just">
              <a:buClr>
                <a:srgbClr val="C00000"/>
              </a:buClr>
            </a:pPr>
            <a:r>
              <a:rPr lang="es-MX" sz="2400" b="1" dirty="0" smtClean="0">
                <a:solidFill>
                  <a:srgbClr val="FFFF00"/>
                </a:solidFill>
              </a:rPr>
              <a:t>Puede ser de base teórica y metodológica y de distinto nivel taxonómico.</a:t>
            </a:r>
          </a:p>
          <a:p>
            <a:pPr algn="just">
              <a:buClr>
                <a:srgbClr val="C00000"/>
              </a:buClr>
            </a:pPr>
            <a:r>
              <a:rPr lang="es-MX" sz="2400" b="1" dirty="0" smtClean="0"/>
              <a:t>Debe presentar consistencia y claridad en el problema presentado en la base y en las preguntas que se desprenden de él.</a:t>
            </a:r>
          </a:p>
          <a:p>
            <a:pPr algn="just">
              <a:buClr>
                <a:srgbClr val="C00000"/>
              </a:buClr>
            </a:pPr>
            <a:r>
              <a:rPr lang="es-MX" sz="2400" b="1" dirty="0" smtClean="0">
                <a:solidFill>
                  <a:srgbClr val="FFFF00"/>
                </a:solidFill>
              </a:rPr>
              <a:t>Debe tener al menos dos reactivos (hijos)</a:t>
            </a:r>
          </a:p>
          <a:p>
            <a:pPr algn="just">
              <a:buClr>
                <a:srgbClr val="C00000"/>
              </a:buClr>
            </a:pPr>
            <a:r>
              <a:rPr lang="es-MX" sz="2400" b="1" dirty="0" smtClean="0">
                <a:solidFill>
                  <a:srgbClr val="FFFF00"/>
                </a:solidFill>
              </a:rPr>
              <a:t>No requiere de pertenecer a una función específica, los hijos SI. </a:t>
            </a:r>
          </a:p>
        </p:txBody>
      </p:sp>
    </p:spTree>
    <p:extLst>
      <p:ext uri="{BB962C8B-B14F-4D97-AF65-F5344CB8AC3E}">
        <p14:creationId xmlns:p14="http://schemas.microsoft.com/office/powerpoint/2010/main" val="393742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379426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Un productor adquiere un terreno que presenta una pendiente superior al 3%, con un suelo migajón arcilloso que provoca que se tenga </a:t>
            </a:r>
            <a:r>
              <a:rPr lang="es-MX" sz="2000" b="1" dirty="0" smtClean="0"/>
              <a:t>encharcamientos, </a:t>
            </a:r>
            <a:r>
              <a:rPr lang="es-MX" sz="2000" b="1" dirty="0"/>
              <a:t>razón por la cual debe llevar a cabo algunas labores de preparación que permita disminuir dicho problema. ¿Cuál es el orden de las labores que debe realizar para lograr una buena preparación de terreno?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1340768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Un productor </a:t>
            </a:r>
            <a:r>
              <a:rPr lang="es-MX" sz="2000" b="1" dirty="0" smtClean="0"/>
              <a:t>con poca capacidad de capital, adquiere </a:t>
            </a:r>
            <a:r>
              <a:rPr lang="es-MX" sz="2000" b="1" dirty="0"/>
              <a:t>un terreno </a:t>
            </a:r>
            <a:r>
              <a:rPr lang="es-MX" sz="2000" b="1" dirty="0" smtClean="0"/>
              <a:t>en el altiplano central del país, el cual </a:t>
            </a:r>
            <a:r>
              <a:rPr lang="es-MX" sz="2000" b="1" dirty="0"/>
              <a:t>presenta una pendiente superior al 3%, con un suelo migajón arcilloso que provoca que se tenga encharcamientos en la parte oeste del predio, razón por la cual debe llevar a cabo algunas labores de preparación que permita disminuir dicho problema. </a:t>
            </a:r>
            <a:r>
              <a:rPr lang="es-MX" sz="2000" b="1" dirty="0" smtClean="0"/>
              <a:t>De la lista siguiente, ¿cuál </a:t>
            </a:r>
            <a:r>
              <a:rPr lang="es-MX" sz="2000" b="1" dirty="0"/>
              <a:t>es el orden de las labores que debe realizar para lograr una buena preparación de terreno?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83568" y="1340768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Un productor </a:t>
            </a:r>
            <a:r>
              <a:rPr lang="es-MX" sz="2000" b="1" dirty="0" smtClean="0"/>
              <a:t>con </a:t>
            </a:r>
            <a:r>
              <a:rPr lang="es-MX" sz="2000" b="1" dirty="0" smtClean="0">
                <a:solidFill>
                  <a:srgbClr val="FF0000"/>
                </a:solidFill>
              </a:rPr>
              <a:t>poca capacidad de capital</a:t>
            </a:r>
            <a:r>
              <a:rPr lang="es-MX" sz="2000" b="1" dirty="0" smtClean="0"/>
              <a:t>, adquiere </a:t>
            </a:r>
            <a:r>
              <a:rPr lang="es-MX" sz="2000" b="1" dirty="0"/>
              <a:t>un terreno </a:t>
            </a:r>
            <a:r>
              <a:rPr lang="es-MX" sz="2000" b="1" dirty="0" smtClean="0">
                <a:solidFill>
                  <a:srgbClr val="FF0000"/>
                </a:solidFill>
              </a:rPr>
              <a:t>en el altiplano central del país</a:t>
            </a:r>
            <a:r>
              <a:rPr lang="es-MX" sz="2000" b="1" dirty="0" smtClean="0"/>
              <a:t>, el cual </a:t>
            </a:r>
            <a:r>
              <a:rPr lang="es-MX" sz="2000" b="1" dirty="0"/>
              <a:t>presenta una pendiente superior al 3%, con un suelo migajón arcilloso que provoca que se tenga encharcamientos </a:t>
            </a:r>
            <a:r>
              <a:rPr lang="es-MX" sz="2000" b="1" dirty="0">
                <a:solidFill>
                  <a:srgbClr val="FF0000"/>
                </a:solidFill>
              </a:rPr>
              <a:t>en la parte oeste del predio</a:t>
            </a:r>
            <a:r>
              <a:rPr lang="es-MX" sz="2000" b="1" dirty="0"/>
              <a:t>, razón por la cual debe llevar a cabo algunas labores de preparación que permita disminuir dicho problema</a:t>
            </a:r>
            <a:r>
              <a:rPr lang="es-MX" sz="2000" b="1" dirty="0">
                <a:solidFill>
                  <a:srgbClr val="FF0000"/>
                </a:solidFill>
              </a:rPr>
              <a:t>. </a:t>
            </a:r>
            <a:r>
              <a:rPr lang="es-MX" sz="2000" b="1" dirty="0" smtClean="0">
                <a:solidFill>
                  <a:srgbClr val="FF0000"/>
                </a:solidFill>
              </a:rPr>
              <a:t>De la lista siguiente</a:t>
            </a:r>
            <a:r>
              <a:rPr lang="es-MX" sz="2000" b="1" dirty="0" smtClean="0"/>
              <a:t>, ¿cuál </a:t>
            </a:r>
            <a:r>
              <a:rPr lang="es-MX" sz="2000" b="1" dirty="0"/>
              <a:t>es el orden de las labores que debe realizar para lograr una buena preparación de terreno?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399498" y="332656"/>
            <a:ext cx="2335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SIMPLE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88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2068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Un productor adquiere un terreno que presenta una pendiente superior al 3%, con un suelo migajón arcilloso que provoca que se tenga </a:t>
            </a:r>
            <a:r>
              <a:rPr lang="es-MX" b="1" dirty="0" smtClean="0"/>
              <a:t>encharcamientos, </a:t>
            </a:r>
            <a:r>
              <a:rPr lang="es-MX" b="1" dirty="0"/>
              <a:t>razón por la cual debe llevar a cabo algunas labores de preparación que permita disminuir dicho problema. ¿Cuál es el orden de las labores que debe realizar para lograr una buena preparación de terreno?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2852936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LcParenR"/>
            </a:pPr>
            <a:r>
              <a:rPr lang="es-MX" sz="2400" b="1" dirty="0"/>
              <a:t>Arado</a:t>
            </a:r>
          </a:p>
          <a:p>
            <a:pPr marL="457200" lvl="0" indent="-457200">
              <a:buFont typeface="+mj-lt"/>
              <a:buAutoNum type="alphaLcParenR"/>
            </a:pPr>
            <a:r>
              <a:rPr lang="es-MX" sz="2400" b="1" dirty="0"/>
              <a:t>Cruza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400" b="1" dirty="0" smtClean="0"/>
              <a:t>Nivelación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400" b="1" dirty="0" smtClean="0"/>
              <a:t>Rastra</a:t>
            </a:r>
            <a:endParaRPr lang="es-MX" sz="2400" b="1" dirty="0"/>
          </a:p>
          <a:p>
            <a:pPr marL="457200" lvl="0" indent="-457200">
              <a:buFont typeface="+mj-lt"/>
              <a:buAutoNum type="alphaLcParenR"/>
            </a:pPr>
            <a:r>
              <a:rPr lang="es-MX" sz="2400" b="1" dirty="0" smtClean="0"/>
              <a:t>Zanjado</a:t>
            </a:r>
            <a:endParaRPr lang="es-MX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1187624" y="2852936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LcParenR"/>
            </a:pPr>
            <a:r>
              <a:rPr lang="es-MX" sz="2400" b="1" dirty="0" smtClean="0"/>
              <a:t>Cruza</a:t>
            </a:r>
            <a:endParaRPr lang="es-MX" sz="2400" b="1" dirty="0"/>
          </a:p>
          <a:p>
            <a:pPr marL="457200" lvl="0" indent="-457200">
              <a:buFont typeface="+mj-lt"/>
              <a:buAutoNum type="alphaLcParenR"/>
            </a:pPr>
            <a:r>
              <a:rPr lang="es-MX" sz="2400" b="1" dirty="0" smtClean="0"/>
              <a:t>Zanjado</a:t>
            </a:r>
            <a:endParaRPr lang="es-MX" sz="2400" b="1" dirty="0"/>
          </a:p>
          <a:p>
            <a:pPr marL="457200" lvl="0" indent="-457200">
              <a:buFont typeface="+mj-lt"/>
              <a:buAutoNum type="alphaLcParenR"/>
            </a:pPr>
            <a:r>
              <a:rPr lang="es-MX" sz="2400" b="1" dirty="0"/>
              <a:t>Arado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400" b="1" dirty="0" smtClean="0"/>
              <a:t>Nivelación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400" b="1" dirty="0" smtClean="0"/>
              <a:t>Rastra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69881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23928" y="2712831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Respuesta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>
                <a:solidFill>
                  <a:srgbClr val="FF0000"/>
                </a:solidFill>
              </a:rPr>
              <a:t>a, </a:t>
            </a:r>
            <a:r>
              <a:rPr lang="es-MX" sz="2400" b="1" dirty="0" smtClean="0">
                <a:solidFill>
                  <a:srgbClr val="FF0000"/>
                </a:solidFill>
              </a:rPr>
              <a:t>b, c, </a:t>
            </a:r>
            <a:r>
              <a:rPr lang="es-MX" sz="2400" b="1" dirty="0">
                <a:solidFill>
                  <a:srgbClr val="FF0000"/>
                </a:solidFill>
              </a:rPr>
              <a:t>d, e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d</a:t>
            </a:r>
            <a:r>
              <a:rPr lang="es-MX" sz="2400" b="1" dirty="0" smtClean="0"/>
              <a:t>, b, c, e, c</a:t>
            </a:r>
            <a:endParaRPr lang="es-MX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/>
              <a:t>c</a:t>
            </a:r>
            <a:r>
              <a:rPr lang="es-MX" sz="2400" b="1" dirty="0" smtClean="0"/>
              <a:t>, </a:t>
            </a:r>
            <a:r>
              <a:rPr lang="es-MX" sz="2400" b="1" dirty="0"/>
              <a:t>a</a:t>
            </a:r>
            <a:r>
              <a:rPr lang="es-MX" sz="2400" b="1" dirty="0" smtClean="0"/>
              <a:t>, e, d, b</a:t>
            </a:r>
            <a:endParaRPr lang="es-MX" sz="2400" b="1" dirty="0"/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/>
              <a:t>e, a, b, d, c</a:t>
            </a:r>
            <a:endParaRPr lang="es-MX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467544" y="231770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LcParenR"/>
            </a:pPr>
            <a:r>
              <a:rPr lang="es-MX" sz="2400" b="1" dirty="0"/>
              <a:t>Arado</a:t>
            </a:r>
          </a:p>
          <a:p>
            <a:pPr marL="457200" lvl="0" indent="-457200">
              <a:buFont typeface="+mj-lt"/>
              <a:buAutoNum type="alphaLcParenR"/>
            </a:pPr>
            <a:r>
              <a:rPr lang="es-MX" sz="2400" b="1" dirty="0"/>
              <a:t>Cruza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400" b="1" dirty="0" smtClean="0"/>
              <a:t>Nivelación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400" b="1" dirty="0" smtClean="0"/>
              <a:t>Rastra</a:t>
            </a:r>
            <a:endParaRPr lang="es-MX" sz="2400" b="1" dirty="0"/>
          </a:p>
          <a:p>
            <a:pPr marL="457200" lvl="0" indent="-457200">
              <a:buFont typeface="+mj-lt"/>
              <a:buAutoNum type="alphaLcParenR"/>
            </a:pPr>
            <a:r>
              <a:rPr lang="es-MX" sz="2400" b="1" dirty="0" smtClean="0"/>
              <a:t>Zanjado</a:t>
            </a:r>
            <a:endParaRPr lang="es-MX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72375" y="2712831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Respuesta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>
                <a:solidFill>
                  <a:srgbClr val="FF0000"/>
                </a:solidFill>
              </a:rPr>
              <a:t>a, </a:t>
            </a:r>
            <a:r>
              <a:rPr lang="es-MX" sz="2400" b="1" dirty="0" smtClean="0">
                <a:solidFill>
                  <a:srgbClr val="FF0000"/>
                </a:solidFill>
              </a:rPr>
              <a:t>b, c, </a:t>
            </a:r>
            <a:r>
              <a:rPr lang="es-MX" sz="2400" b="1" dirty="0">
                <a:solidFill>
                  <a:srgbClr val="FF0000"/>
                </a:solidFill>
              </a:rPr>
              <a:t>d, e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/>
              <a:t>b</a:t>
            </a:r>
            <a:r>
              <a:rPr lang="es-MX" sz="2400" b="1" dirty="0" smtClean="0"/>
              <a:t>, a, c, </a:t>
            </a:r>
            <a:r>
              <a:rPr lang="es-MX" sz="2400" b="1" dirty="0"/>
              <a:t>e, d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/>
              <a:t>d, a, c, b, e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 smtClean="0"/>
              <a:t>e, d, a, b, c</a:t>
            </a:r>
            <a:endParaRPr lang="es-MX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4355976" y="548680"/>
            <a:ext cx="2574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Respuesta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400" b="1" dirty="0">
                <a:solidFill>
                  <a:srgbClr val="FF0000"/>
                </a:solidFill>
              </a:rPr>
              <a:t>a, b</a:t>
            </a:r>
            <a:r>
              <a:rPr lang="es-MX" sz="2400" b="1" dirty="0" smtClean="0">
                <a:solidFill>
                  <a:srgbClr val="FF0000"/>
                </a:solidFill>
              </a:rPr>
              <a:t>, c, </a:t>
            </a:r>
            <a:r>
              <a:rPr lang="es-MX" sz="2400" b="1" dirty="0">
                <a:solidFill>
                  <a:srgbClr val="FF0000"/>
                </a:solidFill>
              </a:rPr>
              <a:t>d, </a:t>
            </a:r>
            <a:r>
              <a:rPr lang="es-MX" sz="2400" b="1" dirty="0" smtClean="0">
                <a:solidFill>
                  <a:srgbClr val="FF0000"/>
                </a:solidFill>
              </a:rPr>
              <a:t>e</a:t>
            </a:r>
            <a:endParaRPr lang="es-MX" sz="24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2400" b="1" dirty="0"/>
              <a:t>d</a:t>
            </a:r>
            <a:r>
              <a:rPr lang="es-MX" sz="2400" b="1" dirty="0" smtClean="0"/>
              <a:t>, e, a, c, </a:t>
            </a:r>
            <a:r>
              <a:rPr lang="es-MX" sz="2400" b="1" dirty="0"/>
              <a:t>b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400" b="1" dirty="0" smtClean="0"/>
              <a:t>c</a:t>
            </a:r>
            <a:r>
              <a:rPr lang="es-MX" sz="2400" b="1" dirty="0"/>
              <a:t>, a</a:t>
            </a:r>
            <a:r>
              <a:rPr lang="es-MX" sz="2400" b="1" dirty="0" smtClean="0"/>
              <a:t>, b, e, </a:t>
            </a:r>
            <a:r>
              <a:rPr lang="es-MX" sz="2400" b="1" dirty="0"/>
              <a:t>d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400" b="1" dirty="0" smtClean="0"/>
              <a:t>e, d, a, b, c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8226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41009" y="82791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Qué labor </a:t>
            </a:r>
            <a:r>
              <a:rPr lang="es-MX" b="1" dirty="0" smtClean="0"/>
              <a:t>se debe </a:t>
            </a:r>
            <a:r>
              <a:rPr lang="es-MX" b="1" dirty="0"/>
              <a:t>realizar </a:t>
            </a:r>
            <a:r>
              <a:rPr lang="es-MX" b="1" dirty="0" smtClean="0"/>
              <a:t>para evitar el encharcamiento en la parte baja de un terreno arcilloso y que tiene </a:t>
            </a:r>
            <a:r>
              <a:rPr lang="es-MX" b="1" dirty="0"/>
              <a:t>una pendiente superior al 3</a:t>
            </a:r>
            <a:r>
              <a:rPr lang="es-MX" b="1" dirty="0" smtClean="0"/>
              <a:t>%.</a:t>
            </a:r>
            <a:endParaRPr lang="es-MX" b="1" dirty="0"/>
          </a:p>
        </p:txBody>
      </p:sp>
      <p:sp>
        <p:nvSpPr>
          <p:cNvPr id="3" name="2 Rectángulo"/>
          <p:cNvSpPr/>
          <p:nvPr/>
        </p:nvSpPr>
        <p:spPr>
          <a:xfrm>
            <a:off x="725488" y="1912266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Curvas a nivel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Nivelación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 err="1" smtClean="0"/>
              <a:t>Subsoleo</a:t>
            </a:r>
            <a:endParaRPr lang="es-MX" sz="24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 smtClean="0"/>
              <a:t>Zanjado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65648" y="386104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MX" sz="2400" b="1" dirty="0"/>
              <a:t>Barbecho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/>
              <a:t>Nivelación</a:t>
            </a:r>
            <a:endParaRPr lang="es-MX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 err="1" smtClean="0"/>
              <a:t>Subsoleo</a:t>
            </a:r>
            <a:endParaRPr lang="es-MX" sz="24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 smtClean="0"/>
              <a:t>Zanjado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139952" y="1902847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Nivelación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 err="1" smtClean="0"/>
              <a:t>Subsoleo</a:t>
            </a:r>
            <a:endParaRPr lang="es-MX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Terrazas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 smtClean="0"/>
              <a:t>Zanjado</a:t>
            </a:r>
          </a:p>
        </p:txBody>
      </p:sp>
    </p:spTree>
    <p:extLst>
      <p:ext uri="{BB962C8B-B14F-4D97-AF65-F5344CB8AC3E}">
        <p14:creationId xmlns:p14="http://schemas.microsoft.com/office/powerpoint/2010/main" val="128414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628800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En un predio se va a llevar a cabo la colocación de un invernadero tipo </a:t>
            </a:r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multitúnel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10 m,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 medidas de 40 m de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ancho,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50 m de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largo,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altura cenital de 7.5, con poste de 4 m de largo. El terreno presenta una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pendiente superior al 3%,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 suelo arcillo-limoso, pH de 7.2, sin presencia de carbonatos. Para llevar a cabo el riego, se tiene un manantial que tiene un caudal permanente todo el año, con un mínimo de 25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L·seg</a:t>
            </a:r>
            <a:r>
              <a:rPr lang="es-MX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agua calidad 2.  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19472" y="332656"/>
            <a:ext cx="4895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MULTIREACTIVO</a:t>
            </a:r>
            <a:endParaRPr lang="es-ES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67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821701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NTCL</a:t>
            </a:r>
          </a:p>
          <a:p>
            <a:pPr algn="just"/>
            <a:r>
              <a:rPr lang="es-MX" sz="2000" dirty="0" smtClean="0">
                <a:latin typeface="Arial Black" panose="020B0A04020102020204" pitchFamily="34" charset="0"/>
              </a:rPr>
              <a:t>Solo los directamente implicados en los resultados laborales y se evalúan cuando no quedan plenamente demostrados por el desempeño o el producto.</a:t>
            </a:r>
          </a:p>
          <a:p>
            <a:pPr algn="just"/>
            <a:endParaRPr lang="es-MX" sz="2000" dirty="0">
              <a:latin typeface="Arial Black" panose="020B0A04020102020204" pitchFamily="34" charset="0"/>
            </a:endParaRPr>
          </a:p>
          <a:p>
            <a:pPr algn="just"/>
            <a:r>
              <a:rPr lang="es-MX" sz="2000" dirty="0" smtClean="0">
                <a:latin typeface="Arial Black" panose="020B0A04020102020204" pitchFamily="34" charset="0"/>
              </a:rPr>
              <a:t>Gestor</a:t>
            </a:r>
          </a:p>
          <a:p>
            <a:pPr algn="just"/>
            <a:r>
              <a:rPr lang="es-MX" sz="2000" dirty="0" smtClean="0">
                <a:latin typeface="Arial Black" panose="020B0A04020102020204" pitchFamily="34" charset="0"/>
              </a:rPr>
              <a:t>Proyectista</a:t>
            </a:r>
          </a:p>
          <a:p>
            <a:pPr algn="just"/>
            <a:r>
              <a:rPr lang="es-MX" sz="2000" dirty="0" smtClean="0">
                <a:latin typeface="Arial Black" panose="020B0A04020102020204" pitchFamily="34" charset="0"/>
              </a:rPr>
              <a:t>Podador</a:t>
            </a:r>
            <a:endParaRPr lang="es-MX" sz="1400" dirty="0">
              <a:latin typeface="Arial Black" panose="020B0A040201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44009" y="867155"/>
            <a:ext cx="42484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PERFIL PROFESIONAL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Además del conjunto de conocimientos del área profesional, debe contar con aquellos que son necesarios para desempeñar una función.</a:t>
            </a:r>
          </a:p>
          <a:p>
            <a:pPr algn="just"/>
            <a:endParaRPr lang="es-MX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/>
            <a:endParaRPr lang="es-MX" sz="2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Empresario o Director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Formulador de proyectos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Asesor Técnico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8434" y="129406"/>
            <a:ext cx="3427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CONOCIMIENTOS</a:t>
            </a:r>
            <a:endParaRPr lang="es-ES" sz="3200" b="1" cap="none" spc="0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48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79780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cantidad de plástico en m</a:t>
            </a:r>
            <a:r>
              <a:rPr lang="es-MX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se va a ocupar para cubrir todo el invernadero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2132856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2919.12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3651.91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3871.82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4489.92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87624" y="4293096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Respuesta correcta 2</a:t>
            </a:r>
          </a:p>
        </p:txBody>
      </p:sp>
    </p:spTree>
    <p:extLst>
      <p:ext uri="{BB962C8B-B14F-4D97-AF65-F5344CB8AC3E}">
        <p14:creationId xmlns:p14="http://schemas.microsoft.com/office/powerpoint/2010/main" val="3931425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7337" y="70489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Incorrecta.- Debido a que consideró un solo radio de 5 metros.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18529" y="4784731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Incorrecta.- Debido a que consideró un solo radio de 3.5 metros.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607337" y="1340768"/>
                <a:ext cx="7704856" cy="3355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MX" sz="2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Correcta.- Se obtiene sacando el área de los lados (largo: 50m de largo x 4 m de ancho = 200 metros x 2 lados = 400 m); (ancho: 40 x 4 = 160 x 2 lados = 320 m2; cumbrera forma </a:t>
                </a:r>
                <a:r>
                  <a:rPr lang="es-MX" sz="2000" b="1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eliptica</a:t>
                </a:r>
                <a:r>
                  <a:rPr lang="es-MX" sz="2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(formulas: </a:t>
                </a:r>
                <a:r>
                  <a:rPr lang="es-MX" sz="2000" b="1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perimetro</a:t>
                </a:r>
                <a:r>
                  <a:rPr lang="es-MX" sz="2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2¶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s-MX" sz="20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MX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MX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𝒓</m:t>
                            </m:r>
                            <m:r>
                              <a:rPr lang="es-MX" sz="2000" b="1" i="1" baseline="30000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s-MX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s-MX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𝑺</m:t>
                            </m:r>
                            <m:r>
                              <a:rPr lang="es-MX" sz="2000" b="1" i="1" baseline="30000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s-MX" sz="20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s-MX" sz="2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área = ¶ r x s; por tanto de </a:t>
                </a:r>
                <a:r>
                  <a:rPr lang="es-MX" sz="2000" b="1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periímetro</a:t>
                </a:r>
                <a:r>
                  <a:rPr lang="es-MX" sz="2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tiene 27.11, pero solo es la mitad de la forma, siendo de 13.56 x 50 m de largo = 678 x 4 </a:t>
                </a:r>
                <a:r>
                  <a:rPr lang="es-MX" sz="2000" b="1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móduos</a:t>
                </a:r>
                <a:r>
                  <a:rPr lang="es-MX" sz="2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2712; El área es radio mayor de 5 m y radio menor de 3.5 = 54.978/2 por ser la mitad, por 2 por ser dos lados = 54.978 m2 x 4 módulos = 219.91 m2); por tanto, 400+320+2712+219.91 = 3651.91</a:t>
                </a: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37" y="1340768"/>
                <a:ext cx="7704856" cy="3355983"/>
              </a:xfrm>
              <a:prstGeom prst="rect">
                <a:avLst/>
              </a:prstGeom>
              <a:blipFill rotWithShape="1">
                <a:blip r:embed="rId2"/>
                <a:stretch>
                  <a:fillRect l="-870" t="-727" r="-791" b="-254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695159" y="573325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Incorrecta.- Debido a que consideró el área de la elipse completa y la multiplicó por 2 (anterior y posterior).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451202" y="116632"/>
            <a:ext cx="40171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ARGUMENTACIÓN</a:t>
            </a:r>
            <a:endParaRPr lang="es-ES" sz="40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228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797803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 2.</a:t>
            </a:r>
          </a:p>
          <a:p>
            <a:pPr algn="just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Qué tamaño de cisterna se requiere, si se tiene un cultivo en  bolsa de 25 L con 35 cm de diámetro y una ETP diaria de 6 mm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285293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 3.</a:t>
            </a:r>
          </a:p>
          <a:p>
            <a:pPr algn="just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labor de preparación del terreno debe realizarse para la construcción del invernadero.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436510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 </a:t>
            </a:r>
            <a:r>
              <a:rPr lang="es-MX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acuerdo a la norma de calidad de agua, que tecnología de producción debe aplicarse.</a:t>
            </a:r>
          </a:p>
        </p:txBody>
      </p:sp>
    </p:spTree>
    <p:extLst>
      <p:ext uri="{BB962C8B-B14F-4D97-AF65-F5344CB8AC3E}">
        <p14:creationId xmlns:p14="http://schemas.microsoft.com/office/powerpoint/2010/main" val="2171228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66011" y="2343136"/>
            <a:ext cx="3624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Titulación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697681" y="908720"/>
            <a:ext cx="5729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Perfil de egreso</a:t>
            </a:r>
            <a:endParaRPr lang="es-E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53901" y="4077072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certificación</a:t>
            </a:r>
          </a:p>
        </p:txBody>
      </p:sp>
    </p:spTree>
    <p:extLst>
      <p:ext uri="{BB962C8B-B14F-4D97-AF65-F5344CB8AC3E}">
        <p14:creationId xmlns:p14="http://schemas.microsoft.com/office/powerpoint/2010/main" val="241282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79780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Formular proyectos de inversión agropecuaria.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1545" y="227687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Formular proyectos para la venta de servicios ambientales.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66591" y="422108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Formular proyectos para la generación de ingresos a través de la conservación de cuencas hidrológicas.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95578" y="141277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GENÉRICA DE LAS CIENCIAS AGROPECUARIAS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29974" y="3084237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 DEL ÁREA FORESTAL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GENÉRICA DE LAS CIENCIAS FORESTALES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98461" y="5343599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 DEL ÁREA DE CONSERVACIÓN DE RN</a:t>
            </a:r>
          </a:p>
        </p:txBody>
      </p:sp>
    </p:spTree>
    <p:extLst>
      <p:ext uri="{BB962C8B-B14F-4D97-AF65-F5344CB8AC3E}">
        <p14:creationId xmlns:p14="http://schemas.microsoft.com/office/powerpoint/2010/main" val="182908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44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821701"/>
            <a:ext cx="41044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NTCL</a:t>
            </a:r>
          </a:p>
          <a:p>
            <a:pPr algn="just"/>
            <a:r>
              <a:rPr lang="es-MX" sz="2000" dirty="0" smtClean="0">
                <a:latin typeface="Arial Black" panose="020B0A04020102020204" pitchFamily="34" charset="0"/>
              </a:rPr>
              <a:t>Capacidad para llevar a cabo un proceso, un procedimiento o una serie de pasos que implican una transformación o modificación de la situación inicial.</a:t>
            </a:r>
          </a:p>
          <a:p>
            <a:pPr algn="just"/>
            <a:endParaRPr lang="es-MX" sz="2000" dirty="0">
              <a:latin typeface="Arial Black" panose="020B0A040201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44009" y="867155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PERFIL PROFESIONAL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Capacidades para que hacer que un sistema funciones en forma óptima, entre las que se encuentran: </a:t>
            </a:r>
          </a:p>
          <a:p>
            <a:pPr algn="just"/>
            <a:endParaRPr lang="es-MX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Detectar 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Analizar 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Ordenar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Aplicar 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Dirigir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97278" y="129406"/>
            <a:ext cx="2749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HABILIDADES</a:t>
            </a:r>
            <a:endParaRPr lang="es-ES" sz="3200" b="1" cap="none" spc="0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48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821701"/>
            <a:ext cx="41044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NTCL</a:t>
            </a:r>
          </a:p>
          <a:p>
            <a:pPr algn="just"/>
            <a:r>
              <a:rPr lang="es-MX" sz="2000" dirty="0" smtClean="0">
                <a:latin typeface="Arial Black" panose="020B0A04020102020204" pitchFamily="34" charset="0"/>
              </a:rPr>
              <a:t>Capacidad para percibir </a:t>
            </a:r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un estímulo </a:t>
            </a:r>
            <a:r>
              <a:rPr lang="es-MX" sz="2000" dirty="0" smtClean="0">
                <a:latin typeface="Arial Black" panose="020B0A04020102020204" pitchFamily="34" charset="0"/>
              </a:rPr>
              <a:t>sensorial (visual, auditivo o táctil), dar </a:t>
            </a:r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una respuesta</a:t>
            </a:r>
            <a:r>
              <a:rPr lang="es-MX" sz="2000" dirty="0" smtClean="0">
                <a:latin typeface="Arial Black" panose="020B0A04020102020204" pitchFamily="34" charset="0"/>
              </a:rPr>
              <a:t> motora o coordinar el estímulo y la respuesta, con un grado de precisión y rapidez mayor del que se daría de forma natural.</a:t>
            </a:r>
          </a:p>
          <a:p>
            <a:pPr algn="just"/>
            <a:endParaRPr lang="es-MX" sz="2000" dirty="0">
              <a:latin typeface="Arial Black" panose="020B0A04020102020204" pitchFamily="34" charset="0"/>
            </a:endParaRPr>
          </a:p>
          <a:p>
            <a:pPr algn="just"/>
            <a:r>
              <a:rPr lang="es-MX" sz="2000" dirty="0" smtClean="0">
                <a:latin typeface="Arial Black" panose="020B0A04020102020204" pitchFamily="34" charset="0"/>
              </a:rPr>
              <a:t>Mecánico</a:t>
            </a:r>
          </a:p>
          <a:p>
            <a:pPr algn="just"/>
            <a:r>
              <a:rPr lang="es-MX" sz="2000" dirty="0" smtClean="0">
                <a:latin typeface="Arial Black" panose="020B0A04020102020204" pitchFamily="34" charset="0"/>
              </a:rPr>
              <a:t>Clasificador</a:t>
            </a:r>
          </a:p>
          <a:p>
            <a:pPr algn="just"/>
            <a:r>
              <a:rPr lang="es-MX" sz="2000" dirty="0" err="1" smtClean="0">
                <a:latin typeface="Arial Black" panose="020B0A04020102020204" pitchFamily="34" charset="0"/>
              </a:rPr>
              <a:t>Muestreador</a:t>
            </a:r>
            <a:endParaRPr lang="es-MX" sz="2000" dirty="0" smtClean="0">
              <a:latin typeface="Arial Black" panose="020B0A040201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44009" y="867155"/>
            <a:ext cx="42484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PERFIL PROFESIONAL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Capacidad para percibir estímulos sensoriales (visual, auditivo y táctil), para dar respuesta en forma holística a un problema relacionado con el área profesional.</a:t>
            </a:r>
          </a:p>
          <a:p>
            <a:pPr algn="just"/>
            <a:endParaRPr lang="es-MX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Ingeniero Agrónomo en 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Mecánico Agrícola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Agroindustrial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Parasitólogo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364794" y="129406"/>
            <a:ext cx="2414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DESTREZAS</a:t>
            </a:r>
            <a:endParaRPr lang="es-ES" sz="3200" b="1" cap="none" spc="0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77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821701"/>
            <a:ext cx="41044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NTCL</a:t>
            </a:r>
          </a:p>
          <a:p>
            <a:pPr algn="just"/>
            <a:r>
              <a:rPr lang="es-MX" sz="2000" dirty="0" smtClean="0">
                <a:latin typeface="Arial Black" panose="020B0A04020102020204" pitchFamily="34" charset="0"/>
              </a:rPr>
              <a:t>Resultado de la repetición de la conducta  a lo largo de periodos prolongados.</a:t>
            </a:r>
          </a:p>
          <a:p>
            <a:pPr algn="just"/>
            <a:endParaRPr lang="es-MX" sz="2000" dirty="0">
              <a:latin typeface="Arial Black" panose="020B0A040201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Cooperación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Iniciativa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Limpieza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Orden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Responsabilidad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Tolerancia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Amabilidad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es-MX" sz="2000" dirty="0" smtClean="0">
                <a:latin typeface="Arial Black" panose="020B0A04020102020204" pitchFamily="34" charset="0"/>
              </a:rPr>
              <a:t>Perseverancia</a:t>
            </a:r>
          </a:p>
          <a:p>
            <a:pPr algn="just"/>
            <a:endParaRPr lang="es-MX" sz="2000" dirty="0">
              <a:latin typeface="Arial Black" panose="020B0A040201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44009" y="867155"/>
            <a:ext cx="4248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PERFIL PROFESIONAL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Saberes actitudinales-laborales, que consideran componentes emocionales e intelectuales.</a:t>
            </a:r>
          </a:p>
          <a:p>
            <a:pPr algn="just"/>
            <a:endParaRPr lang="es-MX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Liderazgo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Flexibilidad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Capacidad de superación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Optimismo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Motivación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Disponibilidad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Integridad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Competencia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Proactividad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Confianza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Comunicación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Adaptación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91442" y="129406"/>
            <a:ext cx="5161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</a:t>
            </a:r>
            <a:r>
              <a:rPr lang="es-ES" sz="32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ctitudes / Hábitos / Valores</a:t>
            </a:r>
            <a:endParaRPr lang="es-ES" sz="3200" b="1" cap="none" spc="0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88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821701"/>
            <a:ext cx="41044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LABORAL</a:t>
            </a:r>
          </a:p>
          <a:p>
            <a:pPr algn="just"/>
            <a:r>
              <a:rPr lang="es-MX" sz="2000" dirty="0" smtClean="0">
                <a:latin typeface="Arial Black" panose="020B0A04020102020204" pitchFamily="34" charset="0"/>
              </a:rPr>
              <a:t>CAPACIDADES QUE PERMITEN A LAS PERSONAS DESEMPEÑAR FUNCIONES LABORALES ESPECÍFICAS CONFORME A LAS EXPECTIVAS DEL EMPLEADOR.</a:t>
            </a:r>
            <a:endParaRPr lang="es-MX" sz="2000" dirty="0">
              <a:latin typeface="Arial Black" panose="020B0A040201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44009" y="867155"/>
            <a:ext cx="42484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PROFESIONAL</a:t>
            </a:r>
          </a:p>
          <a:p>
            <a:pPr algn="just"/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CAPACIDAD GENÉRICA PARA DESEMPEÑAR CON ÉXITO UN CONGLOMERADO DE FUNCIONES LABORALES, CON EL SOPORTE TEÓRICO DE UNA O MÁS DISCIPLINAS; JUNTAS CONSTITUYEN LO QUE SE CONOCE COMO UN </a:t>
            </a:r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PERFIL PROFESIONAL</a:t>
            </a:r>
            <a:r>
              <a:rPr lang="es-MX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endParaRPr lang="es-MX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/>
            <a:endParaRPr lang="es-MX" sz="2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/>
            <a:endParaRPr lang="es-MX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/>
            <a:endParaRPr lang="es-MX" sz="2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/>
            <a:endParaRPr lang="es-MX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es-MX" sz="1600" dirty="0" smtClean="0">
                <a:latin typeface="Arial Black" panose="020B0A04020102020204" pitchFamily="34" charset="0"/>
              </a:rPr>
              <a:t>PROLCI (2008)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05115" y="129406"/>
            <a:ext cx="29338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COMPETENCIA</a:t>
            </a:r>
            <a:endParaRPr lang="es-ES" sz="3200" b="1" cap="none" spc="0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65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2564904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oral en inglés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Negociación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y resolución de conflictos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para tomar decisiones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uso de maquinaria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Sentido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responsabilidad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Puntualidad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al cliente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40466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más buscadas por las empresas, de </a:t>
            </a:r>
            <a:r>
              <a:rPr lang="es-MX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con la </a:t>
            </a:r>
            <a:r>
              <a:rPr lang="es-MX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Competencias Profesionales 2014</a:t>
            </a:r>
            <a:r>
              <a:rPr lang="es-MX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realizada por CIDAC a 480 empresas a nivel </a:t>
            </a:r>
            <a:r>
              <a:rPr lang="es-MX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endParaRPr lang="es-MX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6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708</TotalTime>
  <Words>2816</Words>
  <Application>Microsoft Macintosh PowerPoint</Application>
  <PresentationFormat>Presentación en pantalla (4:3)</PresentationFormat>
  <Paragraphs>395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Horizonte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SONY</dc:creator>
  <cp:lastModifiedBy>Rogelio Tovar</cp:lastModifiedBy>
  <cp:revision>79</cp:revision>
  <dcterms:created xsi:type="dcterms:W3CDTF">2015-10-25T16:24:55Z</dcterms:created>
  <dcterms:modified xsi:type="dcterms:W3CDTF">2015-11-11T20:45:02Z</dcterms:modified>
</cp:coreProperties>
</file>