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305" r:id="rId4"/>
    <p:sldId id="293" r:id="rId5"/>
    <p:sldId id="294" r:id="rId6"/>
    <p:sldId id="306" r:id="rId7"/>
    <p:sldId id="295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7" r:id="rId16"/>
    <p:sldId id="308" r:id="rId17"/>
    <p:sldId id="309" r:id="rId18"/>
    <p:sldId id="304" r:id="rId19"/>
    <p:sldId id="310" r:id="rId20"/>
    <p:sldId id="259" r:id="rId21"/>
    <p:sldId id="258" r:id="rId22"/>
    <p:sldId id="282" r:id="rId2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0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1" d="100"/>
          <a:sy n="41" d="100"/>
        </p:scale>
        <p:origin x="-132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E9DED-CE98-4FCE-B2C6-8D7A4C9A3953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40449-AE8C-4557-9A3A-E0896B008DB9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0854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084-7079-492D-B463-0E1A3382902B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C4F7-4A78-4EFF-8F17-45DEACC80E2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686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084-7079-492D-B463-0E1A3382902B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C4F7-4A78-4EFF-8F17-45DEACC80E2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722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084-7079-492D-B463-0E1A3382902B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C4F7-4A78-4EFF-8F17-45DEACC80E2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870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084-7079-492D-B463-0E1A3382902B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C4F7-4A78-4EFF-8F17-45DEACC80E2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8478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084-7079-492D-B463-0E1A3382902B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C4F7-4A78-4EFF-8F17-45DEACC80E2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214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084-7079-492D-B463-0E1A3382902B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C4F7-4A78-4EFF-8F17-45DEACC80E2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4996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084-7079-492D-B463-0E1A3382902B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C4F7-4A78-4EFF-8F17-45DEACC80E2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6132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084-7079-492D-B463-0E1A3382902B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C4F7-4A78-4EFF-8F17-45DEACC80E2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6735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084-7079-492D-B463-0E1A3382902B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C4F7-4A78-4EFF-8F17-45DEACC80E2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8477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084-7079-492D-B463-0E1A3382902B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C4F7-4A78-4EFF-8F17-45DEACC80E2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1168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49084-7079-492D-B463-0E1A3382902B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DC4F7-4A78-4EFF-8F17-45DEACC80E2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859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49084-7079-492D-B463-0E1A3382902B}" type="datetimeFigureOut">
              <a:rPr lang="es-MX" smtClean="0"/>
              <a:pPr/>
              <a:t>28/11/13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DC4F7-4A78-4EFF-8F17-45DEACC80E2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778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microsoft.com/office/2007/relationships/hdphoto" Target="../media/hdphoto2.wdp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845" y="2599759"/>
            <a:ext cx="4582358" cy="3045013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958975"/>
            <a:ext cx="8424936" cy="1470025"/>
          </a:xfrm>
        </p:spPr>
        <p:txBody>
          <a:bodyPr>
            <a:noAutofit/>
          </a:bodyPr>
          <a:lstStyle/>
          <a:p>
            <a:r>
              <a:rPr lang="es-MX" sz="3600" b="1" dirty="0">
                <a:solidFill>
                  <a:srgbClr val="480048"/>
                </a:solidFill>
              </a:rPr>
              <a:t>¿Como evaluar los productos y el impacto de la investigación científica y el desarrollo tecnológico?</a:t>
            </a:r>
            <a:endParaRPr lang="es-MX" sz="3600" dirty="0">
              <a:solidFill>
                <a:srgbClr val="480048"/>
              </a:solidFill>
            </a:endParaRPr>
          </a:p>
        </p:txBody>
      </p:sp>
      <p:grpSp>
        <p:nvGrpSpPr>
          <p:cNvPr id="4" name="Group 1"/>
          <p:cNvGrpSpPr/>
          <p:nvPr/>
        </p:nvGrpSpPr>
        <p:grpSpPr>
          <a:xfrm>
            <a:off x="-36512" y="5644772"/>
            <a:ext cx="9164715" cy="1260000"/>
            <a:chOff x="-236363" y="7108123"/>
            <a:chExt cx="6740968" cy="684982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5" name="Rounded Rectangle 9"/>
            <p:cNvSpPr/>
            <p:nvPr/>
          </p:nvSpPr>
          <p:spPr>
            <a:xfrm flipH="1" flipV="1">
              <a:off x="-236363" y="7108123"/>
              <a:ext cx="6740968" cy="684982"/>
            </a:xfrm>
            <a:custGeom>
              <a:avLst/>
              <a:gdLst>
                <a:gd name="connsiteX0" fmla="*/ 0 w 6740968"/>
                <a:gd name="connsiteY0" fmla="*/ 0 h 753480"/>
                <a:gd name="connsiteX1" fmla="*/ 0 w 6740968"/>
                <a:gd name="connsiteY1" fmla="*/ 0 h 753480"/>
                <a:gd name="connsiteX2" fmla="*/ 6740968 w 6740968"/>
                <a:gd name="connsiteY2" fmla="*/ 0 h 753480"/>
                <a:gd name="connsiteX3" fmla="*/ 6740968 w 6740968"/>
                <a:gd name="connsiteY3" fmla="*/ 0 h 753480"/>
                <a:gd name="connsiteX4" fmla="*/ 6740968 w 6740968"/>
                <a:gd name="connsiteY4" fmla="*/ 753480 h 753480"/>
                <a:gd name="connsiteX5" fmla="*/ 6740968 w 6740968"/>
                <a:gd name="connsiteY5" fmla="*/ 753480 h 753480"/>
                <a:gd name="connsiteX6" fmla="*/ 0 w 6740968"/>
                <a:gd name="connsiteY6" fmla="*/ 753480 h 753480"/>
                <a:gd name="connsiteX7" fmla="*/ 0 w 6740968"/>
                <a:gd name="connsiteY7" fmla="*/ 753480 h 753480"/>
                <a:gd name="connsiteX8" fmla="*/ 0 w 6740968"/>
                <a:gd name="connsiteY8" fmla="*/ 0 h 753480"/>
                <a:gd name="connsiteX0" fmla="*/ 0 w 6740968"/>
                <a:gd name="connsiteY0" fmla="*/ 0 h 753480"/>
                <a:gd name="connsiteX1" fmla="*/ 0 w 6740968"/>
                <a:gd name="connsiteY1" fmla="*/ 0 h 753480"/>
                <a:gd name="connsiteX2" fmla="*/ 6740968 w 6740968"/>
                <a:gd name="connsiteY2" fmla="*/ 0 h 753480"/>
                <a:gd name="connsiteX3" fmla="*/ 6740968 w 6740968"/>
                <a:gd name="connsiteY3" fmla="*/ 0 h 753480"/>
                <a:gd name="connsiteX4" fmla="*/ 6740968 w 6740968"/>
                <a:gd name="connsiteY4" fmla="*/ 753480 h 753480"/>
                <a:gd name="connsiteX5" fmla="*/ 6740968 w 6740968"/>
                <a:gd name="connsiteY5" fmla="*/ 753480 h 753480"/>
                <a:gd name="connsiteX6" fmla="*/ 1567819 w 6740968"/>
                <a:gd name="connsiteY6" fmla="*/ 751675 h 753480"/>
                <a:gd name="connsiteX7" fmla="*/ 0 w 6740968"/>
                <a:gd name="connsiteY7" fmla="*/ 753480 h 753480"/>
                <a:gd name="connsiteX8" fmla="*/ 0 w 6740968"/>
                <a:gd name="connsiteY8" fmla="*/ 753480 h 753480"/>
                <a:gd name="connsiteX9" fmla="*/ 0 w 6740968"/>
                <a:gd name="connsiteY9" fmla="*/ 0 h 753480"/>
                <a:gd name="connsiteX0" fmla="*/ 0 w 6740968"/>
                <a:gd name="connsiteY0" fmla="*/ 0 h 753482"/>
                <a:gd name="connsiteX1" fmla="*/ 0 w 6740968"/>
                <a:gd name="connsiteY1" fmla="*/ 0 h 753482"/>
                <a:gd name="connsiteX2" fmla="*/ 6740968 w 6740968"/>
                <a:gd name="connsiteY2" fmla="*/ 0 h 753482"/>
                <a:gd name="connsiteX3" fmla="*/ 6740968 w 6740968"/>
                <a:gd name="connsiteY3" fmla="*/ 0 h 753482"/>
                <a:gd name="connsiteX4" fmla="*/ 6740968 w 6740968"/>
                <a:gd name="connsiteY4" fmla="*/ 753480 h 753482"/>
                <a:gd name="connsiteX5" fmla="*/ 6740968 w 6740968"/>
                <a:gd name="connsiteY5" fmla="*/ 753480 h 753482"/>
                <a:gd name="connsiteX6" fmla="*/ 1767066 w 6740968"/>
                <a:gd name="connsiteY6" fmla="*/ 630704 h 753482"/>
                <a:gd name="connsiteX7" fmla="*/ 1567819 w 6740968"/>
                <a:gd name="connsiteY7" fmla="*/ 751675 h 753482"/>
                <a:gd name="connsiteX8" fmla="*/ 0 w 6740968"/>
                <a:gd name="connsiteY8" fmla="*/ 753480 h 753482"/>
                <a:gd name="connsiteX9" fmla="*/ 0 w 6740968"/>
                <a:gd name="connsiteY9" fmla="*/ 753480 h 753482"/>
                <a:gd name="connsiteX10" fmla="*/ 0 w 6740968"/>
                <a:gd name="connsiteY10" fmla="*/ 0 h 753482"/>
                <a:gd name="connsiteX0" fmla="*/ 0 w 6740968"/>
                <a:gd name="connsiteY0" fmla="*/ 0 h 753480"/>
                <a:gd name="connsiteX1" fmla="*/ 0 w 6740968"/>
                <a:gd name="connsiteY1" fmla="*/ 0 h 753480"/>
                <a:gd name="connsiteX2" fmla="*/ 6740968 w 6740968"/>
                <a:gd name="connsiteY2" fmla="*/ 0 h 753480"/>
                <a:gd name="connsiteX3" fmla="*/ 6740968 w 6740968"/>
                <a:gd name="connsiteY3" fmla="*/ 0 h 753480"/>
                <a:gd name="connsiteX4" fmla="*/ 6740968 w 6740968"/>
                <a:gd name="connsiteY4" fmla="*/ 753480 h 753480"/>
                <a:gd name="connsiteX5" fmla="*/ 6740968 w 6740968"/>
                <a:gd name="connsiteY5" fmla="*/ 753480 h 753480"/>
                <a:gd name="connsiteX6" fmla="*/ 1930733 w 6740968"/>
                <a:gd name="connsiteY6" fmla="*/ 385203 h 753480"/>
                <a:gd name="connsiteX7" fmla="*/ 1567819 w 6740968"/>
                <a:gd name="connsiteY7" fmla="*/ 751675 h 753480"/>
                <a:gd name="connsiteX8" fmla="*/ 0 w 6740968"/>
                <a:gd name="connsiteY8" fmla="*/ 753480 h 753480"/>
                <a:gd name="connsiteX9" fmla="*/ 0 w 6740968"/>
                <a:gd name="connsiteY9" fmla="*/ 753480 h 753480"/>
                <a:gd name="connsiteX10" fmla="*/ 0 w 6740968"/>
                <a:gd name="connsiteY10" fmla="*/ 0 h 753480"/>
                <a:gd name="connsiteX0" fmla="*/ 0 w 6740968"/>
                <a:gd name="connsiteY0" fmla="*/ 0 h 753481"/>
                <a:gd name="connsiteX1" fmla="*/ 0 w 6740968"/>
                <a:gd name="connsiteY1" fmla="*/ 0 h 753481"/>
                <a:gd name="connsiteX2" fmla="*/ 6740968 w 6740968"/>
                <a:gd name="connsiteY2" fmla="*/ 0 h 753481"/>
                <a:gd name="connsiteX3" fmla="*/ 6740968 w 6740968"/>
                <a:gd name="connsiteY3" fmla="*/ 0 h 753481"/>
                <a:gd name="connsiteX4" fmla="*/ 6740968 w 6740968"/>
                <a:gd name="connsiteY4" fmla="*/ 753480 h 753481"/>
                <a:gd name="connsiteX5" fmla="*/ 6740968 w 6740968"/>
                <a:gd name="connsiteY5" fmla="*/ 753480 h 753481"/>
                <a:gd name="connsiteX6" fmla="*/ 1820436 w 6740968"/>
                <a:gd name="connsiteY6" fmla="*/ 620030 h 753481"/>
                <a:gd name="connsiteX7" fmla="*/ 1567819 w 6740968"/>
                <a:gd name="connsiteY7" fmla="*/ 751675 h 753481"/>
                <a:gd name="connsiteX8" fmla="*/ 0 w 6740968"/>
                <a:gd name="connsiteY8" fmla="*/ 753480 h 753481"/>
                <a:gd name="connsiteX9" fmla="*/ 0 w 6740968"/>
                <a:gd name="connsiteY9" fmla="*/ 753480 h 753481"/>
                <a:gd name="connsiteX10" fmla="*/ 0 w 6740968"/>
                <a:gd name="connsiteY10" fmla="*/ 0 h 753481"/>
                <a:gd name="connsiteX0" fmla="*/ 0 w 6740968"/>
                <a:gd name="connsiteY0" fmla="*/ 0 h 753480"/>
                <a:gd name="connsiteX1" fmla="*/ 0 w 6740968"/>
                <a:gd name="connsiteY1" fmla="*/ 0 h 753480"/>
                <a:gd name="connsiteX2" fmla="*/ 6740968 w 6740968"/>
                <a:gd name="connsiteY2" fmla="*/ 0 h 753480"/>
                <a:gd name="connsiteX3" fmla="*/ 6740968 w 6740968"/>
                <a:gd name="connsiteY3" fmla="*/ 0 h 753480"/>
                <a:gd name="connsiteX4" fmla="*/ 6740968 w 6740968"/>
                <a:gd name="connsiteY4" fmla="*/ 753480 h 753480"/>
                <a:gd name="connsiteX5" fmla="*/ 6730294 w 6740968"/>
                <a:gd name="connsiteY5" fmla="*/ 646741 h 753480"/>
                <a:gd name="connsiteX6" fmla="*/ 1820436 w 6740968"/>
                <a:gd name="connsiteY6" fmla="*/ 620030 h 753480"/>
                <a:gd name="connsiteX7" fmla="*/ 1567819 w 6740968"/>
                <a:gd name="connsiteY7" fmla="*/ 751675 h 753480"/>
                <a:gd name="connsiteX8" fmla="*/ 0 w 6740968"/>
                <a:gd name="connsiteY8" fmla="*/ 753480 h 753480"/>
                <a:gd name="connsiteX9" fmla="*/ 0 w 6740968"/>
                <a:gd name="connsiteY9" fmla="*/ 753480 h 753480"/>
                <a:gd name="connsiteX10" fmla="*/ 0 w 6740968"/>
                <a:gd name="connsiteY10" fmla="*/ 0 h 753480"/>
                <a:gd name="connsiteX0" fmla="*/ 0 w 6740968"/>
                <a:gd name="connsiteY0" fmla="*/ 0 h 753480"/>
                <a:gd name="connsiteX1" fmla="*/ 0 w 6740968"/>
                <a:gd name="connsiteY1" fmla="*/ 0 h 753480"/>
                <a:gd name="connsiteX2" fmla="*/ 6740968 w 6740968"/>
                <a:gd name="connsiteY2" fmla="*/ 0 h 753480"/>
                <a:gd name="connsiteX3" fmla="*/ 6740968 w 6740968"/>
                <a:gd name="connsiteY3" fmla="*/ 0 h 753480"/>
                <a:gd name="connsiteX4" fmla="*/ 6740968 w 6740968"/>
                <a:gd name="connsiteY4" fmla="*/ 753480 h 753480"/>
                <a:gd name="connsiteX5" fmla="*/ 6730294 w 6740968"/>
                <a:gd name="connsiteY5" fmla="*/ 568465 h 753480"/>
                <a:gd name="connsiteX6" fmla="*/ 1820436 w 6740968"/>
                <a:gd name="connsiteY6" fmla="*/ 620030 h 753480"/>
                <a:gd name="connsiteX7" fmla="*/ 1567819 w 6740968"/>
                <a:gd name="connsiteY7" fmla="*/ 751675 h 753480"/>
                <a:gd name="connsiteX8" fmla="*/ 0 w 6740968"/>
                <a:gd name="connsiteY8" fmla="*/ 753480 h 753480"/>
                <a:gd name="connsiteX9" fmla="*/ 0 w 6740968"/>
                <a:gd name="connsiteY9" fmla="*/ 753480 h 753480"/>
                <a:gd name="connsiteX10" fmla="*/ 0 w 6740968"/>
                <a:gd name="connsiteY10" fmla="*/ 0 h 753480"/>
                <a:gd name="connsiteX0" fmla="*/ 0 w 6740968"/>
                <a:gd name="connsiteY0" fmla="*/ 0 h 753480"/>
                <a:gd name="connsiteX1" fmla="*/ 0 w 6740968"/>
                <a:gd name="connsiteY1" fmla="*/ 0 h 753480"/>
                <a:gd name="connsiteX2" fmla="*/ 6740968 w 6740968"/>
                <a:gd name="connsiteY2" fmla="*/ 0 h 753480"/>
                <a:gd name="connsiteX3" fmla="*/ 6740968 w 6740968"/>
                <a:gd name="connsiteY3" fmla="*/ 0 h 753480"/>
                <a:gd name="connsiteX4" fmla="*/ 6740968 w 6740968"/>
                <a:gd name="connsiteY4" fmla="*/ 753480 h 753480"/>
                <a:gd name="connsiteX5" fmla="*/ 6733852 w 6740968"/>
                <a:gd name="connsiteY5" fmla="*/ 628951 h 753480"/>
                <a:gd name="connsiteX6" fmla="*/ 1820436 w 6740968"/>
                <a:gd name="connsiteY6" fmla="*/ 620030 h 753480"/>
                <a:gd name="connsiteX7" fmla="*/ 1567819 w 6740968"/>
                <a:gd name="connsiteY7" fmla="*/ 751675 h 753480"/>
                <a:gd name="connsiteX8" fmla="*/ 0 w 6740968"/>
                <a:gd name="connsiteY8" fmla="*/ 753480 h 753480"/>
                <a:gd name="connsiteX9" fmla="*/ 0 w 6740968"/>
                <a:gd name="connsiteY9" fmla="*/ 753480 h 753480"/>
                <a:gd name="connsiteX10" fmla="*/ 0 w 6740968"/>
                <a:gd name="connsiteY10" fmla="*/ 0 h 753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740968" h="753480">
                  <a:moveTo>
                    <a:pt x="0" y="0"/>
                  </a:moveTo>
                  <a:lnTo>
                    <a:pt x="0" y="0"/>
                  </a:lnTo>
                  <a:lnTo>
                    <a:pt x="6740968" y="0"/>
                  </a:lnTo>
                  <a:lnTo>
                    <a:pt x="6740968" y="0"/>
                  </a:lnTo>
                  <a:lnTo>
                    <a:pt x="6740968" y="753480"/>
                  </a:lnTo>
                  <a:lnTo>
                    <a:pt x="6733852" y="628951"/>
                  </a:lnTo>
                  <a:lnTo>
                    <a:pt x="1820436" y="620030"/>
                  </a:lnTo>
                  <a:lnTo>
                    <a:pt x="1567819" y="751675"/>
                  </a:lnTo>
                  <a:lnTo>
                    <a:pt x="0" y="753480"/>
                  </a:lnTo>
                  <a:lnTo>
                    <a:pt x="0" y="7534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ounded Rectangle 9"/>
            <p:cNvSpPr/>
            <p:nvPr/>
          </p:nvSpPr>
          <p:spPr>
            <a:xfrm flipH="1" flipV="1">
              <a:off x="-236363" y="7178434"/>
              <a:ext cx="6740968" cy="614671"/>
            </a:xfrm>
            <a:custGeom>
              <a:avLst/>
              <a:gdLst>
                <a:gd name="connsiteX0" fmla="*/ 0 w 6740968"/>
                <a:gd name="connsiteY0" fmla="*/ 0 h 753480"/>
                <a:gd name="connsiteX1" fmla="*/ 0 w 6740968"/>
                <a:gd name="connsiteY1" fmla="*/ 0 h 753480"/>
                <a:gd name="connsiteX2" fmla="*/ 6740968 w 6740968"/>
                <a:gd name="connsiteY2" fmla="*/ 0 h 753480"/>
                <a:gd name="connsiteX3" fmla="*/ 6740968 w 6740968"/>
                <a:gd name="connsiteY3" fmla="*/ 0 h 753480"/>
                <a:gd name="connsiteX4" fmla="*/ 6740968 w 6740968"/>
                <a:gd name="connsiteY4" fmla="*/ 753480 h 753480"/>
                <a:gd name="connsiteX5" fmla="*/ 6740968 w 6740968"/>
                <a:gd name="connsiteY5" fmla="*/ 753480 h 753480"/>
                <a:gd name="connsiteX6" fmla="*/ 0 w 6740968"/>
                <a:gd name="connsiteY6" fmla="*/ 753480 h 753480"/>
                <a:gd name="connsiteX7" fmla="*/ 0 w 6740968"/>
                <a:gd name="connsiteY7" fmla="*/ 753480 h 753480"/>
                <a:gd name="connsiteX8" fmla="*/ 0 w 6740968"/>
                <a:gd name="connsiteY8" fmla="*/ 0 h 753480"/>
                <a:gd name="connsiteX0" fmla="*/ 0 w 6740968"/>
                <a:gd name="connsiteY0" fmla="*/ 0 h 753480"/>
                <a:gd name="connsiteX1" fmla="*/ 0 w 6740968"/>
                <a:gd name="connsiteY1" fmla="*/ 0 h 753480"/>
                <a:gd name="connsiteX2" fmla="*/ 6740968 w 6740968"/>
                <a:gd name="connsiteY2" fmla="*/ 0 h 753480"/>
                <a:gd name="connsiteX3" fmla="*/ 6740968 w 6740968"/>
                <a:gd name="connsiteY3" fmla="*/ 0 h 753480"/>
                <a:gd name="connsiteX4" fmla="*/ 6740968 w 6740968"/>
                <a:gd name="connsiteY4" fmla="*/ 753480 h 753480"/>
                <a:gd name="connsiteX5" fmla="*/ 6740968 w 6740968"/>
                <a:gd name="connsiteY5" fmla="*/ 753480 h 753480"/>
                <a:gd name="connsiteX6" fmla="*/ 1567819 w 6740968"/>
                <a:gd name="connsiteY6" fmla="*/ 751675 h 753480"/>
                <a:gd name="connsiteX7" fmla="*/ 0 w 6740968"/>
                <a:gd name="connsiteY7" fmla="*/ 753480 h 753480"/>
                <a:gd name="connsiteX8" fmla="*/ 0 w 6740968"/>
                <a:gd name="connsiteY8" fmla="*/ 753480 h 753480"/>
                <a:gd name="connsiteX9" fmla="*/ 0 w 6740968"/>
                <a:gd name="connsiteY9" fmla="*/ 0 h 753480"/>
                <a:gd name="connsiteX0" fmla="*/ 0 w 6740968"/>
                <a:gd name="connsiteY0" fmla="*/ 0 h 753482"/>
                <a:gd name="connsiteX1" fmla="*/ 0 w 6740968"/>
                <a:gd name="connsiteY1" fmla="*/ 0 h 753482"/>
                <a:gd name="connsiteX2" fmla="*/ 6740968 w 6740968"/>
                <a:gd name="connsiteY2" fmla="*/ 0 h 753482"/>
                <a:gd name="connsiteX3" fmla="*/ 6740968 w 6740968"/>
                <a:gd name="connsiteY3" fmla="*/ 0 h 753482"/>
                <a:gd name="connsiteX4" fmla="*/ 6740968 w 6740968"/>
                <a:gd name="connsiteY4" fmla="*/ 753480 h 753482"/>
                <a:gd name="connsiteX5" fmla="*/ 6740968 w 6740968"/>
                <a:gd name="connsiteY5" fmla="*/ 753480 h 753482"/>
                <a:gd name="connsiteX6" fmla="*/ 1767066 w 6740968"/>
                <a:gd name="connsiteY6" fmla="*/ 630704 h 753482"/>
                <a:gd name="connsiteX7" fmla="*/ 1567819 w 6740968"/>
                <a:gd name="connsiteY7" fmla="*/ 751675 h 753482"/>
                <a:gd name="connsiteX8" fmla="*/ 0 w 6740968"/>
                <a:gd name="connsiteY8" fmla="*/ 753480 h 753482"/>
                <a:gd name="connsiteX9" fmla="*/ 0 w 6740968"/>
                <a:gd name="connsiteY9" fmla="*/ 753480 h 753482"/>
                <a:gd name="connsiteX10" fmla="*/ 0 w 6740968"/>
                <a:gd name="connsiteY10" fmla="*/ 0 h 753482"/>
                <a:gd name="connsiteX0" fmla="*/ 0 w 6740968"/>
                <a:gd name="connsiteY0" fmla="*/ 0 h 753480"/>
                <a:gd name="connsiteX1" fmla="*/ 0 w 6740968"/>
                <a:gd name="connsiteY1" fmla="*/ 0 h 753480"/>
                <a:gd name="connsiteX2" fmla="*/ 6740968 w 6740968"/>
                <a:gd name="connsiteY2" fmla="*/ 0 h 753480"/>
                <a:gd name="connsiteX3" fmla="*/ 6740968 w 6740968"/>
                <a:gd name="connsiteY3" fmla="*/ 0 h 753480"/>
                <a:gd name="connsiteX4" fmla="*/ 6740968 w 6740968"/>
                <a:gd name="connsiteY4" fmla="*/ 753480 h 753480"/>
                <a:gd name="connsiteX5" fmla="*/ 6740968 w 6740968"/>
                <a:gd name="connsiteY5" fmla="*/ 753480 h 753480"/>
                <a:gd name="connsiteX6" fmla="*/ 1930733 w 6740968"/>
                <a:gd name="connsiteY6" fmla="*/ 385203 h 753480"/>
                <a:gd name="connsiteX7" fmla="*/ 1567819 w 6740968"/>
                <a:gd name="connsiteY7" fmla="*/ 751675 h 753480"/>
                <a:gd name="connsiteX8" fmla="*/ 0 w 6740968"/>
                <a:gd name="connsiteY8" fmla="*/ 753480 h 753480"/>
                <a:gd name="connsiteX9" fmla="*/ 0 w 6740968"/>
                <a:gd name="connsiteY9" fmla="*/ 753480 h 753480"/>
                <a:gd name="connsiteX10" fmla="*/ 0 w 6740968"/>
                <a:gd name="connsiteY10" fmla="*/ 0 h 753480"/>
                <a:gd name="connsiteX0" fmla="*/ 0 w 6740968"/>
                <a:gd name="connsiteY0" fmla="*/ 0 h 753481"/>
                <a:gd name="connsiteX1" fmla="*/ 0 w 6740968"/>
                <a:gd name="connsiteY1" fmla="*/ 0 h 753481"/>
                <a:gd name="connsiteX2" fmla="*/ 6740968 w 6740968"/>
                <a:gd name="connsiteY2" fmla="*/ 0 h 753481"/>
                <a:gd name="connsiteX3" fmla="*/ 6740968 w 6740968"/>
                <a:gd name="connsiteY3" fmla="*/ 0 h 753481"/>
                <a:gd name="connsiteX4" fmla="*/ 6740968 w 6740968"/>
                <a:gd name="connsiteY4" fmla="*/ 753480 h 753481"/>
                <a:gd name="connsiteX5" fmla="*/ 6740968 w 6740968"/>
                <a:gd name="connsiteY5" fmla="*/ 753480 h 753481"/>
                <a:gd name="connsiteX6" fmla="*/ 1820436 w 6740968"/>
                <a:gd name="connsiteY6" fmla="*/ 620030 h 753481"/>
                <a:gd name="connsiteX7" fmla="*/ 1567819 w 6740968"/>
                <a:gd name="connsiteY7" fmla="*/ 751675 h 753481"/>
                <a:gd name="connsiteX8" fmla="*/ 0 w 6740968"/>
                <a:gd name="connsiteY8" fmla="*/ 753480 h 753481"/>
                <a:gd name="connsiteX9" fmla="*/ 0 w 6740968"/>
                <a:gd name="connsiteY9" fmla="*/ 753480 h 753481"/>
                <a:gd name="connsiteX10" fmla="*/ 0 w 6740968"/>
                <a:gd name="connsiteY10" fmla="*/ 0 h 753481"/>
                <a:gd name="connsiteX0" fmla="*/ 0 w 6740968"/>
                <a:gd name="connsiteY0" fmla="*/ 0 h 753480"/>
                <a:gd name="connsiteX1" fmla="*/ 0 w 6740968"/>
                <a:gd name="connsiteY1" fmla="*/ 0 h 753480"/>
                <a:gd name="connsiteX2" fmla="*/ 6740968 w 6740968"/>
                <a:gd name="connsiteY2" fmla="*/ 0 h 753480"/>
                <a:gd name="connsiteX3" fmla="*/ 6740968 w 6740968"/>
                <a:gd name="connsiteY3" fmla="*/ 0 h 753480"/>
                <a:gd name="connsiteX4" fmla="*/ 6740968 w 6740968"/>
                <a:gd name="connsiteY4" fmla="*/ 753480 h 753480"/>
                <a:gd name="connsiteX5" fmla="*/ 6730294 w 6740968"/>
                <a:gd name="connsiteY5" fmla="*/ 646741 h 753480"/>
                <a:gd name="connsiteX6" fmla="*/ 1820436 w 6740968"/>
                <a:gd name="connsiteY6" fmla="*/ 620030 h 753480"/>
                <a:gd name="connsiteX7" fmla="*/ 1567819 w 6740968"/>
                <a:gd name="connsiteY7" fmla="*/ 751675 h 753480"/>
                <a:gd name="connsiteX8" fmla="*/ 0 w 6740968"/>
                <a:gd name="connsiteY8" fmla="*/ 753480 h 753480"/>
                <a:gd name="connsiteX9" fmla="*/ 0 w 6740968"/>
                <a:gd name="connsiteY9" fmla="*/ 753480 h 753480"/>
                <a:gd name="connsiteX10" fmla="*/ 0 w 6740968"/>
                <a:gd name="connsiteY10" fmla="*/ 0 h 753480"/>
                <a:gd name="connsiteX0" fmla="*/ 0 w 6740968"/>
                <a:gd name="connsiteY0" fmla="*/ 0 h 753480"/>
                <a:gd name="connsiteX1" fmla="*/ 0 w 6740968"/>
                <a:gd name="connsiteY1" fmla="*/ 0 h 753480"/>
                <a:gd name="connsiteX2" fmla="*/ 6740968 w 6740968"/>
                <a:gd name="connsiteY2" fmla="*/ 0 h 753480"/>
                <a:gd name="connsiteX3" fmla="*/ 6740968 w 6740968"/>
                <a:gd name="connsiteY3" fmla="*/ 0 h 753480"/>
                <a:gd name="connsiteX4" fmla="*/ 6740968 w 6740968"/>
                <a:gd name="connsiteY4" fmla="*/ 753480 h 753480"/>
                <a:gd name="connsiteX5" fmla="*/ 6730294 w 6740968"/>
                <a:gd name="connsiteY5" fmla="*/ 568465 h 753480"/>
                <a:gd name="connsiteX6" fmla="*/ 1820436 w 6740968"/>
                <a:gd name="connsiteY6" fmla="*/ 620030 h 753480"/>
                <a:gd name="connsiteX7" fmla="*/ 1567819 w 6740968"/>
                <a:gd name="connsiteY7" fmla="*/ 751675 h 753480"/>
                <a:gd name="connsiteX8" fmla="*/ 0 w 6740968"/>
                <a:gd name="connsiteY8" fmla="*/ 753480 h 753480"/>
                <a:gd name="connsiteX9" fmla="*/ 0 w 6740968"/>
                <a:gd name="connsiteY9" fmla="*/ 753480 h 753480"/>
                <a:gd name="connsiteX10" fmla="*/ 0 w 6740968"/>
                <a:gd name="connsiteY10" fmla="*/ 0 h 753480"/>
                <a:gd name="connsiteX0" fmla="*/ 0 w 6740968"/>
                <a:gd name="connsiteY0" fmla="*/ 0 h 753480"/>
                <a:gd name="connsiteX1" fmla="*/ 0 w 6740968"/>
                <a:gd name="connsiteY1" fmla="*/ 0 h 753480"/>
                <a:gd name="connsiteX2" fmla="*/ 6740968 w 6740968"/>
                <a:gd name="connsiteY2" fmla="*/ 0 h 753480"/>
                <a:gd name="connsiteX3" fmla="*/ 6740968 w 6740968"/>
                <a:gd name="connsiteY3" fmla="*/ 0 h 753480"/>
                <a:gd name="connsiteX4" fmla="*/ 6740968 w 6740968"/>
                <a:gd name="connsiteY4" fmla="*/ 753480 h 753480"/>
                <a:gd name="connsiteX5" fmla="*/ 6733852 w 6740968"/>
                <a:gd name="connsiteY5" fmla="*/ 628951 h 753480"/>
                <a:gd name="connsiteX6" fmla="*/ 1820436 w 6740968"/>
                <a:gd name="connsiteY6" fmla="*/ 620030 h 753480"/>
                <a:gd name="connsiteX7" fmla="*/ 1567819 w 6740968"/>
                <a:gd name="connsiteY7" fmla="*/ 751675 h 753480"/>
                <a:gd name="connsiteX8" fmla="*/ 0 w 6740968"/>
                <a:gd name="connsiteY8" fmla="*/ 753480 h 753480"/>
                <a:gd name="connsiteX9" fmla="*/ 0 w 6740968"/>
                <a:gd name="connsiteY9" fmla="*/ 753480 h 753480"/>
                <a:gd name="connsiteX10" fmla="*/ 0 w 6740968"/>
                <a:gd name="connsiteY10" fmla="*/ 0 h 753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740968" h="753480">
                  <a:moveTo>
                    <a:pt x="0" y="0"/>
                  </a:moveTo>
                  <a:lnTo>
                    <a:pt x="0" y="0"/>
                  </a:lnTo>
                  <a:lnTo>
                    <a:pt x="6740968" y="0"/>
                  </a:lnTo>
                  <a:lnTo>
                    <a:pt x="6740968" y="0"/>
                  </a:lnTo>
                  <a:lnTo>
                    <a:pt x="6740968" y="753480"/>
                  </a:lnTo>
                  <a:lnTo>
                    <a:pt x="6733852" y="628951"/>
                  </a:lnTo>
                  <a:lnTo>
                    <a:pt x="1820436" y="620030"/>
                  </a:lnTo>
                  <a:lnTo>
                    <a:pt x="1567819" y="751675"/>
                  </a:lnTo>
                  <a:lnTo>
                    <a:pt x="0" y="753480"/>
                  </a:lnTo>
                  <a:lnTo>
                    <a:pt x="0" y="75348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 cstate="print">
                <a:duotone>
                  <a:prstClr val="black"/>
                  <a:schemeClr val="accent4">
                    <a:tint val="45000"/>
                    <a:satMod val="40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1 Imagen"/>
          <p:cNvPicPr>
            <a:picLocks noChangeAspect="1"/>
          </p:cNvPicPr>
          <p:nvPr/>
        </p:nvPicPr>
        <p:blipFill>
          <a:blip r:embed="rId4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05" y="189339"/>
            <a:ext cx="1208022" cy="964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167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graphicFrame>
        <p:nvGraphicFramePr>
          <p:cNvPr id="17" name="1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84171"/>
              </p:ext>
            </p:extLst>
          </p:nvPr>
        </p:nvGraphicFramePr>
        <p:xfrm>
          <a:off x="1043608" y="1022654"/>
          <a:ext cx="7488832" cy="5175503"/>
        </p:xfrm>
        <a:graphic>
          <a:graphicData uri="http://schemas.openxmlformats.org/drawingml/2006/table">
            <a:tbl>
              <a:tblPr firstRow="1" firstCol="1" bandRow="1"/>
              <a:tblGrid>
                <a:gridCol w="681485"/>
                <a:gridCol w="6807347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480048"/>
                          </a:solidFill>
                        </a:rPr>
                        <a:t>1</a:t>
                      </a:r>
                      <a:endParaRPr lang="es-MX" sz="2400" b="1" dirty="0">
                        <a:solidFill>
                          <a:srgbClr val="480048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 smtClean="0">
                          <a:solidFill>
                            <a:srgbClr val="480048"/>
                          </a:solidFill>
                        </a:rPr>
                        <a:t>Establecer la importancia en su campo</a:t>
                      </a:r>
                      <a:endParaRPr lang="es-MX" sz="2400" b="1" dirty="0" smtClean="0">
                        <a:solidFill>
                          <a:srgbClr val="480048"/>
                        </a:solidFill>
                      </a:endParaRPr>
                    </a:p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 smtClean="0">
                          <a:solidFill>
                            <a:srgbClr val="480048"/>
                          </a:solidFill>
                        </a:rPr>
                        <a:t>Proporcionar antecedentes, hechos de información (sobre el tema de investigación)</a:t>
                      </a:r>
                      <a:endParaRPr lang="es-MX" sz="2400" b="1" dirty="0" smtClean="0">
                        <a:solidFill>
                          <a:srgbClr val="480048"/>
                        </a:solidFill>
                      </a:endParaRPr>
                    </a:p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 smtClean="0">
                          <a:solidFill>
                            <a:srgbClr val="480048"/>
                          </a:solidFill>
                        </a:rPr>
                        <a:t>Presentar el problema actual en el área /enfoque de investigación actual </a:t>
                      </a:r>
                      <a:endParaRPr lang="es-MX" sz="2400" b="1" dirty="0">
                        <a:solidFill>
                          <a:srgbClr val="480048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480048"/>
                          </a:solidFill>
                        </a:rPr>
                        <a:t>2</a:t>
                      </a:r>
                      <a:endParaRPr lang="es-MX" sz="2400" b="1" dirty="0">
                        <a:solidFill>
                          <a:srgbClr val="480048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</a:rPr>
                        <a:t>Rescatar resultados de investigación previa y/o investigación actual y contribuciones</a:t>
                      </a:r>
                      <a:endParaRPr lang="es-MX" sz="2400" b="1" dirty="0">
                        <a:solidFill>
                          <a:srgbClr val="480048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480048"/>
                          </a:solidFill>
                        </a:rPr>
                        <a:t>3</a:t>
                      </a:r>
                      <a:endParaRPr lang="es-MX" sz="2400" b="1" dirty="0">
                        <a:solidFill>
                          <a:srgbClr val="480048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</a:rPr>
                        <a:t>Ubicar el problema de investigación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</a:rPr>
                        <a:t>Describir el problema que se cubrirá en el trabajo de investigación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</a:rPr>
                        <a:t>Presentar la hipótesis/objetivo por confirmar</a:t>
                      </a:r>
                      <a:endParaRPr lang="es-MX" sz="2400" b="1" dirty="0">
                        <a:solidFill>
                          <a:srgbClr val="480048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480048"/>
                          </a:solidFill>
                        </a:rPr>
                        <a:t>4</a:t>
                      </a:r>
                      <a:endParaRPr lang="es-MX" sz="2400" b="1" dirty="0">
                        <a:solidFill>
                          <a:srgbClr val="480048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</a:rPr>
                        <a:t>Describir el documento en sí</a:t>
                      </a:r>
                      <a:endParaRPr lang="es-MX" sz="2400" b="1" dirty="0">
                        <a:solidFill>
                          <a:srgbClr val="480048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17 CuadroTexto"/>
          <p:cNvSpPr txBox="1"/>
          <p:nvPr/>
        </p:nvSpPr>
        <p:spPr>
          <a:xfrm>
            <a:off x="971600" y="332656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u="sng" dirty="0" smtClean="0">
                <a:solidFill>
                  <a:srgbClr val="480048"/>
                </a:solidFill>
              </a:rPr>
              <a:t>Introducción</a:t>
            </a:r>
            <a:endParaRPr lang="es-MX" sz="2800" b="1" i="1" u="sng" dirty="0" smtClean="0">
              <a:solidFill>
                <a:srgbClr val="4800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574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8" name="17 CuadroTexto"/>
          <p:cNvSpPr txBox="1"/>
          <p:nvPr/>
        </p:nvSpPr>
        <p:spPr>
          <a:xfrm>
            <a:off x="971600" y="548680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u="sng" dirty="0" smtClean="0">
                <a:solidFill>
                  <a:srgbClr val="480048"/>
                </a:solidFill>
              </a:rPr>
              <a:t>Metodología (</a:t>
            </a:r>
            <a:r>
              <a:rPr lang="es-MX" sz="2800" b="1" i="1" u="sng" dirty="0" smtClean="0">
                <a:solidFill>
                  <a:srgbClr val="480048"/>
                </a:solidFill>
              </a:rPr>
              <a:t>detalle suficiente para ser repetida</a:t>
            </a:r>
            <a:r>
              <a:rPr lang="es-MX" sz="3200" b="1" i="1" u="sng" dirty="0" smtClean="0">
                <a:solidFill>
                  <a:srgbClr val="480048"/>
                </a:solidFill>
              </a:rPr>
              <a:t>)</a:t>
            </a:r>
            <a:endParaRPr lang="es-MX" sz="2800" b="1" i="1" u="sng" dirty="0" smtClean="0">
              <a:solidFill>
                <a:srgbClr val="480048"/>
              </a:solidFill>
            </a:endParaRPr>
          </a:p>
        </p:txBody>
      </p:sp>
      <p:graphicFrame>
        <p:nvGraphicFramePr>
          <p:cNvPr id="15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171668"/>
              </p:ext>
            </p:extLst>
          </p:nvPr>
        </p:nvGraphicFramePr>
        <p:xfrm>
          <a:off x="1074410" y="1379458"/>
          <a:ext cx="7458030" cy="4770119"/>
        </p:xfrm>
        <a:graphic>
          <a:graphicData uri="http://schemas.openxmlformats.org/drawingml/2006/table">
            <a:tbl>
              <a:tblPr firstRow="1" firstCol="1" bandRow="1"/>
              <a:tblGrid>
                <a:gridCol w="678682"/>
                <a:gridCol w="677934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s-MX" sz="18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Proveer una introducción general y un panorama de materiales/métodos</a:t>
                      </a:r>
                      <a:endParaRPr lang="es-MX" sz="1800" b="1" dirty="0" smtClean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Reafirmar los objetivos del artículo</a:t>
                      </a:r>
                      <a:endParaRPr lang="es-MX" sz="1800" b="1" dirty="0" smtClean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Proporcionar la fuente de los materiales/equipos usados</a:t>
                      </a:r>
                      <a:endParaRPr lang="es-MX" sz="1800" b="1" dirty="0" smtClean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Provee información básica y fundamental</a:t>
                      </a:r>
                      <a:endParaRPr lang="es-MX" sz="18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s-MX" sz="18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Proveer detalles precisos y específicos acerca de los materiales y métodos (i.e. Cantidades, temperaturas, duración, secuencia, condiciones, localidades, tallas o tamaños).</a:t>
                      </a:r>
                      <a:endParaRPr lang="es-MX" sz="1800" b="1" dirty="0" smtClean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Justificar las elecciones realizadas</a:t>
                      </a:r>
                      <a:endParaRPr lang="es-MX" sz="1800" b="1" dirty="0" smtClean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Indicar que un cuidado apropiado fue considerado</a:t>
                      </a:r>
                      <a:endParaRPr lang="es-MX" sz="18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s-MX" sz="18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Relacionar materiales/métodos con otros estudios</a:t>
                      </a:r>
                      <a:endParaRPr lang="es-MX" sz="18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s-MX" sz="18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Indica</a:t>
                      </a:r>
                      <a:r>
                        <a:rPr lang="en-US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donde</a:t>
                      </a:r>
                      <a:r>
                        <a:rPr lang="en-US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ocurrieron</a:t>
                      </a:r>
                      <a:r>
                        <a:rPr lang="en-US" sz="20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problemas</a:t>
                      </a:r>
                      <a:endParaRPr lang="es-MX" sz="18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918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8" name="17 CuadroTexto"/>
          <p:cNvSpPr txBox="1"/>
          <p:nvPr/>
        </p:nvSpPr>
        <p:spPr>
          <a:xfrm>
            <a:off x="971600" y="746722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u="sng" dirty="0" smtClean="0">
                <a:solidFill>
                  <a:srgbClr val="480048"/>
                </a:solidFill>
              </a:rPr>
              <a:t>Resultados</a:t>
            </a:r>
            <a:endParaRPr lang="es-MX" sz="2800" b="1" i="1" u="sng" dirty="0" smtClean="0">
              <a:solidFill>
                <a:srgbClr val="480048"/>
              </a:solidFill>
            </a:endParaRPr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50364"/>
              </p:ext>
            </p:extLst>
          </p:nvPr>
        </p:nvGraphicFramePr>
        <p:xfrm>
          <a:off x="982004" y="1484784"/>
          <a:ext cx="7550436" cy="4206240"/>
        </p:xfrm>
        <a:graphic>
          <a:graphicData uri="http://schemas.openxmlformats.org/drawingml/2006/table">
            <a:tbl>
              <a:tblPr firstRow="1" firstCol="1" bandRow="1"/>
              <a:tblGrid>
                <a:gridCol w="687091"/>
                <a:gridCol w="686334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es-MX" sz="1800" b="1" dirty="0">
                        <a:solidFill>
                          <a:srgbClr val="480048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Revisa</a:t>
                      </a:r>
                      <a:r>
                        <a:rPr lang="en-US" sz="2400" b="1" baseline="0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los </a:t>
                      </a:r>
                      <a:r>
                        <a:rPr lang="en-US" sz="2400" b="1" baseline="0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objetivos</a:t>
                      </a:r>
                      <a:r>
                        <a:rPr lang="en-US" sz="2400" b="1" baseline="0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de </a:t>
                      </a:r>
                      <a:r>
                        <a:rPr lang="en-US" sz="2400" b="1" baseline="0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investigación</a:t>
                      </a:r>
                      <a:endParaRPr lang="en-US" sz="2400" b="1" baseline="0" dirty="0" smtClean="0">
                        <a:solidFill>
                          <a:srgbClr val="480048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Revisa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amplía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la 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metodología</a:t>
                      </a:r>
                      <a:endParaRPr lang="es-MX" sz="2000" b="1" dirty="0" smtClean="0">
                        <a:solidFill>
                          <a:srgbClr val="480048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escribe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los 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resultados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de 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manera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general</a:t>
                      </a:r>
                      <a:endParaRPr lang="es-MX" sz="2000" b="1" dirty="0">
                        <a:solidFill>
                          <a:srgbClr val="480048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es-MX" sz="1800" b="1" dirty="0">
                        <a:solidFill>
                          <a:srgbClr val="480048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Invita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a 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ver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los 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resultados</a:t>
                      </a:r>
                      <a:endParaRPr lang="en-US" sz="2400" b="1" dirty="0" smtClean="0">
                        <a:solidFill>
                          <a:srgbClr val="480048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Detalla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los 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resultados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clave/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específicos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con o sin 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explicación</a:t>
                      </a:r>
                      <a:endParaRPr lang="es-MX" sz="2000" b="1" dirty="0" smtClean="0">
                        <a:solidFill>
                          <a:srgbClr val="480048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Compara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sus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resultados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con los de 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otros</a:t>
                      </a: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investigadores</a:t>
                      </a:r>
                      <a:endParaRPr lang="es-MX" sz="2000" b="1" dirty="0" smtClean="0">
                        <a:solidFill>
                          <a:srgbClr val="480048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es-MX" sz="1800" b="1" dirty="0">
                        <a:solidFill>
                          <a:srgbClr val="480048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Describe</a:t>
                      </a:r>
                      <a:r>
                        <a:rPr lang="en-US" sz="2400" b="1" baseline="0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los </a:t>
                      </a:r>
                      <a:r>
                        <a:rPr lang="en-US" sz="2400" b="1" baseline="0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problemas</a:t>
                      </a:r>
                      <a:r>
                        <a:rPr lang="en-US" sz="2400" b="1" baseline="0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baseline="0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que</a:t>
                      </a:r>
                      <a:r>
                        <a:rPr lang="en-US" sz="2400" b="1" baseline="0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se le </a:t>
                      </a:r>
                      <a:r>
                        <a:rPr lang="en-US" sz="2400" b="1" baseline="0" dirty="0" err="1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presentaron</a:t>
                      </a:r>
                      <a:endParaRPr lang="es-MX" sz="2000" b="1" dirty="0">
                        <a:solidFill>
                          <a:srgbClr val="480048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es-MX" sz="1800" b="1" dirty="0">
                        <a:solidFill>
                          <a:srgbClr val="480048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Provee posibles implicaciones de los resultados</a:t>
                      </a:r>
                      <a:endParaRPr lang="es-MX" sz="2400" b="1" dirty="0">
                        <a:solidFill>
                          <a:srgbClr val="480048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43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8" name="17 CuadroTexto"/>
          <p:cNvSpPr txBox="1"/>
          <p:nvPr/>
        </p:nvSpPr>
        <p:spPr>
          <a:xfrm>
            <a:off x="971600" y="746722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u="sng" dirty="0" smtClean="0">
                <a:solidFill>
                  <a:srgbClr val="480048"/>
                </a:solidFill>
              </a:rPr>
              <a:t>Discusión/Conclusiones</a:t>
            </a:r>
            <a:endParaRPr lang="es-MX" sz="2800" b="1" i="1" u="sng" dirty="0" smtClean="0">
              <a:solidFill>
                <a:srgbClr val="480048"/>
              </a:solidFill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175930"/>
              </p:ext>
            </p:extLst>
          </p:nvPr>
        </p:nvGraphicFramePr>
        <p:xfrm>
          <a:off x="999322" y="1536192"/>
          <a:ext cx="7533117" cy="3785616"/>
        </p:xfrm>
        <a:graphic>
          <a:graphicData uri="http://schemas.openxmlformats.org/drawingml/2006/table">
            <a:tbl>
              <a:tblPr firstRow="1" firstCol="1" bandRow="1"/>
              <a:tblGrid>
                <a:gridCol w="685515"/>
                <a:gridCol w="684760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s-MX" sz="20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Revisa las secciones anteriores</a:t>
                      </a:r>
                      <a:endParaRPr lang="es-MX" sz="2000" b="1" dirty="0" smtClean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Resume/revisa resultados generales o clave</a:t>
                      </a:r>
                      <a:endParaRPr lang="es-MX" sz="20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s-MX" sz="20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Contextualiza (relaciona con la investigación existente)</a:t>
                      </a:r>
                      <a:endParaRPr lang="es-MX" sz="20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s-MX" sz="20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Acota</a:t>
                      </a:r>
                      <a:r>
                        <a:rPr lang="es-MX" sz="2400" b="1" baseline="0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l</a:t>
                      </a:r>
                      <a:r>
                        <a:rPr lang="es-MX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ogros/contribución</a:t>
                      </a:r>
                      <a:endParaRPr lang="es-MX" sz="2000" b="1" dirty="0" smtClean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Afina las consecuencias/implicaciones</a:t>
                      </a:r>
                      <a:endParaRPr lang="es-MX" sz="20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s-MX" sz="20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Provee  limitaciones de los resultados</a:t>
                      </a:r>
                      <a:endParaRPr lang="es-MX" sz="2000" b="1" dirty="0" smtClean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Sugiere sobre qué</a:t>
                      </a:r>
                      <a:r>
                        <a:rPr lang="es-MX" sz="2400" b="1" baseline="0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tr</a:t>
                      </a:r>
                      <a:r>
                        <a:rPr lang="es-MX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abajar</a:t>
                      </a:r>
                      <a:r>
                        <a:rPr lang="es-MX" sz="2400" b="1" baseline="0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en el </a:t>
                      </a:r>
                      <a:r>
                        <a:rPr lang="es-MX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futuro</a:t>
                      </a:r>
                      <a:endParaRPr lang="es-MX" sz="2000" b="1" dirty="0" smtClean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b="1" dirty="0" smtClean="0">
                          <a:solidFill>
                            <a:srgbClr val="480048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Describe posibles aplicaciones/usos</a:t>
                      </a:r>
                      <a:endParaRPr lang="es-MX" sz="2000" b="1" dirty="0">
                        <a:solidFill>
                          <a:srgbClr val="48004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037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899592" y="836712"/>
            <a:ext cx="763284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i="1" u="sng" dirty="0" smtClean="0">
                <a:solidFill>
                  <a:srgbClr val="480048"/>
                </a:solidFill>
              </a:rPr>
              <a:t>Indicadores </a:t>
            </a:r>
            <a:r>
              <a:rPr lang="es-ES" sz="3600" b="1" i="1" u="sng" dirty="0">
                <a:solidFill>
                  <a:srgbClr val="480048"/>
                </a:solidFill>
              </a:rPr>
              <a:t>del investigador </a:t>
            </a:r>
            <a:endParaRPr lang="es-ES" sz="3600" b="1" i="1" u="sng" dirty="0" smtClean="0">
              <a:solidFill>
                <a:srgbClr val="480048"/>
              </a:solidFill>
            </a:endParaRPr>
          </a:p>
          <a:p>
            <a:endParaRPr lang="es-ES" sz="3600" b="1" i="1" dirty="0">
              <a:solidFill>
                <a:srgbClr val="480048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>
                <a:solidFill>
                  <a:srgbClr val="480048"/>
                </a:solidFill>
              </a:rPr>
              <a:t>Número de artículos </a:t>
            </a:r>
            <a:r>
              <a:rPr lang="es-ES" sz="3200" b="1" i="1" dirty="0" smtClean="0">
                <a:solidFill>
                  <a:srgbClr val="480048"/>
                </a:solidFill>
              </a:rPr>
              <a:t>publicados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 smtClean="0">
                <a:solidFill>
                  <a:srgbClr val="480048"/>
                </a:solidFill>
              </a:rPr>
              <a:t>Número </a:t>
            </a:r>
            <a:r>
              <a:rPr lang="es-ES" sz="3200" b="1" i="1" dirty="0">
                <a:solidFill>
                  <a:srgbClr val="480048"/>
                </a:solidFill>
              </a:rPr>
              <a:t>de citas </a:t>
            </a:r>
            <a:r>
              <a:rPr lang="es-ES" sz="3200" b="1" i="1" dirty="0" smtClean="0">
                <a:solidFill>
                  <a:srgbClr val="480048"/>
                </a:solidFill>
              </a:rPr>
              <a:t>acumuladas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 smtClean="0">
                <a:solidFill>
                  <a:srgbClr val="480048"/>
                </a:solidFill>
              </a:rPr>
              <a:t>Factor </a:t>
            </a:r>
            <a:r>
              <a:rPr lang="es-ES" sz="3200" b="1" i="1" dirty="0">
                <a:solidFill>
                  <a:srgbClr val="480048"/>
                </a:solidFill>
              </a:rPr>
              <a:t>de impacto </a:t>
            </a:r>
            <a:r>
              <a:rPr lang="es-ES" sz="3200" b="1" i="1" dirty="0" smtClean="0">
                <a:solidFill>
                  <a:srgbClr val="480048"/>
                </a:solidFill>
              </a:rPr>
              <a:t>acumulado</a:t>
            </a:r>
            <a:endParaRPr lang="es-ES" sz="3200" b="1" i="1" dirty="0">
              <a:solidFill>
                <a:srgbClr val="480048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>
                <a:solidFill>
                  <a:srgbClr val="480048"/>
                </a:solidFill>
              </a:rPr>
              <a:t>Número de trabajos con un número significativo de </a:t>
            </a:r>
            <a:r>
              <a:rPr lang="es-ES" sz="3200" b="1" i="1" dirty="0" smtClean="0">
                <a:solidFill>
                  <a:srgbClr val="480048"/>
                </a:solidFill>
              </a:rPr>
              <a:t>citas</a:t>
            </a:r>
            <a:endParaRPr lang="es-ES" sz="3200" b="1" i="1" dirty="0">
              <a:solidFill>
                <a:srgbClr val="480048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>
                <a:solidFill>
                  <a:srgbClr val="480048"/>
                </a:solidFill>
              </a:rPr>
              <a:t>Índice H</a:t>
            </a:r>
            <a:endParaRPr lang="es-ES" sz="3200" b="1" i="1" dirty="0" smtClean="0">
              <a:solidFill>
                <a:srgbClr val="4800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246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899592" y="836712"/>
            <a:ext cx="763284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i="1" u="sng" dirty="0" smtClean="0">
                <a:solidFill>
                  <a:srgbClr val="480048"/>
                </a:solidFill>
              </a:rPr>
              <a:t>Indicadores </a:t>
            </a:r>
            <a:r>
              <a:rPr lang="es-ES" sz="3600" b="1" i="1" u="sng" dirty="0">
                <a:solidFill>
                  <a:srgbClr val="480048"/>
                </a:solidFill>
              </a:rPr>
              <a:t>del investigador </a:t>
            </a:r>
            <a:endParaRPr lang="es-ES" sz="3600" b="1" i="1" u="sng" dirty="0" smtClean="0">
              <a:solidFill>
                <a:srgbClr val="480048"/>
              </a:solidFill>
            </a:endParaRPr>
          </a:p>
          <a:p>
            <a:endParaRPr lang="es-ES" sz="3600" b="1" i="1" dirty="0">
              <a:solidFill>
                <a:srgbClr val="480048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>
                <a:solidFill>
                  <a:srgbClr val="480048"/>
                </a:solidFill>
              </a:rPr>
              <a:t>Número de artículos </a:t>
            </a:r>
            <a:r>
              <a:rPr lang="es-ES" sz="3200" b="1" i="1" dirty="0" smtClean="0">
                <a:solidFill>
                  <a:srgbClr val="480048"/>
                </a:solidFill>
              </a:rPr>
              <a:t>publicados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 smtClean="0">
                <a:solidFill>
                  <a:srgbClr val="480048"/>
                </a:solidFill>
              </a:rPr>
              <a:t>Número </a:t>
            </a:r>
            <a:r>
              <a:rPr lang="es-ES" sz="3200" b="1" i="1" dirty="0">
                <a:solidFill>
                  <a:srgbClr val="480048"/>
                </a:solidFill>
              </a:rPr>
              <a:t>de citas </a:t>
            </a:r>
            <a:r>
              <a:rPr lang="es-ES" sz="3200" b="1" i="1" dirty="0" smtClean="0">
                <a:solidFill>
                  <a:srgbClr val="480048"/>
                </a:solidFill>
              </a:rPr>
              <a:t>acumuladas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s-ES" sz="2800" b="1" i="1" dirty="0" smtClean="0">
                <a:solidFill>
                  <a:srgbClr val="480048"/>
                </a:solidFill>
              </a:rPr>
              <a:t>Reconocimiento del valor del trabajo </a:t>
            </a:r>
            <a:r>
              <a:rPr lang="es-ES" sz="2400" b="1" i="1" u="sng" dirty="0" smtClean="0">
                <a:solidFill>
                  <a:srgbClr val="480048"/>
                </a:solidFill>
              </a:rPr>
              <a:t>Reconocer relevancia o inutilidad de la cita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ES" sz="2800" b="1" i="1" dirty="0" smtClean="0">
                <a:solidFill>
                  <a:srgbClr val="480048"/>
                </a:solidFill>
              </a:rPr>
              <a:t>Proceso cognitivo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ES" sz="2800" b="1" i="1" dirty="0" smtClean="0">
                <a:solidFill>
                  <a:srgbClr val="480048"/>
                </a:solidFill>
              </a:rPr>
              <a:t>Concepto simbólico</a:t>
            </a:r>
          </a:p>
          <a:p>
            <a:pPr lvl="2"/>
            <a:r>
              <a:rPr lang="es-ES" sz="2400" b="1" i="1" u="sng" dirty="0" smtClean="0">
                <a:solidFill>
                  <a:srgbClr val="480048"/>
                </a:solidFill>
              </a:rPr>
              <a:t>Utilidad e impacto del trabajo</a:t>
            </a:r>
          </a:p>
          <a:p>
            <a:pPr lvl="2"/>
            <a:r>
              <a:rPr lang="es-ES" sz="2400" b="1" i="1" u="sng" dirty="0" smtClean="0">
                <a:solidFill>
                  <a:srgbClr val="480048"/>
                </a:solidFill>
              </a:rPr>
              <a:t>Cumplimiento de normas de calidad exigida por pares académicos /contribución valiosa</a:t>
            </a:r>
          </a:p>
          <a:p>
            <a:pPr marL="1371600" lvl="2" indent="-457200">
              <a:buFont typeface="Arial" pitchFamily="34" charset="0"/>
              <a:buChar char="•"/>
            </a:pPr>
            <a:endParaRPr lang="es-ES" sz="2800" b="1" i="1" dirty="0" smtClean="0">
              <a:solidFill>
                <a:srgbClr val="4800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83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899592" y="836712"/>
            <a:ext cx="763284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i="1" u="sng" dirty="0" smtClean="0">
                <a:solidFill>
                  <a:srgbClr val="480048"/>
                </a:solidFill>
              </a:rPr>
              <a:t>Indicadores </a:t>
            </a:r>
            <a:r>
              <a:rPr lang="es-ES" sz="3600" b="1" i="1" u="sng" dirty="0">
                <a:solidFill>
                  <a:srgbClr val="480048"/>
                </a:solidFill>
              </a:rPr>
              <a:t>del investigador </a:t>
            </a:r>
            <a:endParaRPr lang="es-ES" sz="3600" b="1" i="1" u="sng" dirty="0" smtClean="0">
              <a:solidFill>
                <a:srgbClr val="480048"/>
              </a:solidFill>
            </a:endParaRPr>
          </a:p>
          <a:p>
            <a:endParaRPr lang="es-ES" sz="3600" b="1" i="1" dirty="0">
              <a:solidFill>
                <a:srgbClr val="480048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>
                <a:solidFill>
                  <a:srgbClr val="480048"/>
                </a:solidFill>
              </a:rPr>
              <a:t>Número de artículos </a:t>
            </a:r>
            <a:r>
              <a:rPr lang="es-ES" sz="3200" b="1" i="1" dirty="0" smtClean="0">
                <a:solidFill>
                  <a:srgbClr val="480048"/>
                </a:solidFill>
              </a:rPr>
              <a:t>publicados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 smtClean="0">
                <a:solidFill>
                  <a:srgbClr val="480048"/>
                </a:solidFill>
              </a:rPr>
              <a:t>Número </a:t>
            </a:r>
            <a:r>
              <a:rPr lang="es-ES" sz="3200" b="1" i="1" dirty="0">
                <a:solidFill>
                  <a:srgbClr val="480048"/>
                </a:solidFill>
              </a:rPr>
              <a:t>de citas </a:t>
            </a:r>
            <a:r>
              <a:rPr lang="es-ES" sz="3200" b="1" i="1" dirty="0" smtClean="0">
                <a:solidFill>
                  <a:srgbClr val="480048"/>
                </a:solidFill>
              </a:rPr>
              <a:t>acumuladas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s-ES" sz="2800" b="1" i="1" dirty="0" smtClean="0">
                <a:solidFill>
                  <a:srgbClr val="480048"/>
                </a:solidFill>
              </a:rPr>
              <a:t>Colaboración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ES" sz="2400" b="1" i="1" u="sng" dirty="0" smtClean="0">
                <a:solidFill>
                  <a:srgbClr val="480048"/>
                </a:solidFill>
              </a:rPr>
              <a:t>Colegios invisibles |1960’s, 1970’s |de </a:t>
            </a:r>
            <a:r>
              <a:rPr lang="es-ES" sz="2400" b="1" i="1" u="sng" dirty="0" err="1" smtClean="0">
                <a:solidFill>
                  <a:srgbClr val="480048"/>
                </a:solidFill>
              </a:rPr>
              <a:t>Solla</a:t>
            </a:r>
            <a:r>
              <a:rPr lang="es-ES" sz="2400" b="1" i="1" u="sng" dirty="0" smtClean="0">
                <a:solidFill>
                  <a:srgbClr val="480048"/>
                </a:solidFill>
              </a:rPr>
              <a:t>, </a:t>
            </a:r>
            <a:r>
              <a:rPr lang="es-ES" sz="2400" b="1" i="1" u="sng" dirty="0" err="1" smtClean="0">
                <a:solidFill>
                  <a:srgbClr val="480048"/>
                </a:solidFill>
              </a:rPr>
              <a:t>Crane</a:t>
            </a:r>
            <a:endParaRPr lang="es-ES" sz="2400" b="1" i="1" u="sng" dirty="0" smtClean="0">
              <a:solidFill>
                <a:srgbClr val="480048"/>
              </a:solidFill>
            </a:endParaRPr>
          </a:p>
          <a:p>
            <a:pPr marL="1371600" lvl="2" indent="-457200">
              <a:buFont typeface="Arial" pitchFamily="34" charset="0"/>
              <a:buChar char="•"/>
            </a:pPr>
            <a:r>
              <a:rPr lang="es-ES" sz="2400" b="1" i="1" u="sng" dirty="0" smtClean="0">
                <a:solidFill>
                  <a:srgbClr val="480048"/>
                </a:solidFill>
              </a:rPr>
              <a:t>Núcleo </a:t>
            </a:r>
            <a:r>
              <a:rPr lang="es-ES" sz="2400" b="1" i="1" u="sng" dirty="0">
                <a:solidFill>
                  <a:srgbClr val="480048"/>
                </a:solidFill>
              </a:rPr>
              <a:t>muy productivo </a:t>
            </a:r>
            <a:r>
              <a:rPr lang="es-ES" sz="2400" b="1" i="1" u="sng" dirty="0" smtClean="0">
                <a:solidFill>
                  <a:srgbClr val="480048"/>
                </a:solidFill>
              </a:rPr>
              <a:t>|1960’s | Price &amp; Beaver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ES" sz="2400" b="1" i="1" u="sng" dirty="0" smtClean="0">
                <a:solidFill>
                  <a:srgbClr val="480048"/>
                </a:solidFill>
              </a:rPr>
              <a:t>Small </a:t>
            </a:r>
            <a:r>
              <a:rPr lang="es-ES" sz="2400" b="1" i="1" u="sng" dirty="0" err="1" smtClean="0">
                <a:solidFill>
                  <a:srgbClr val="480048"/>
                </a:solidFill>
              </a:rPr>
              <a:t>World</a:t>
            </a:r>
            <a:r>
              <a:rPr lang="es-ES" sz="2400" b="1" i="1" u="sng" dirty="0" smtClean="0">
                <a:solidFill>
                  <a:srgbClr val="480048"/>
                </a:solidFill>
              </a:rPr>
              <a:t> </a:t>
            </a:r>
            <a:r>
              <a:rPr lang="es-ES" sz="2400" b="1" i="1" u="sng" dirty="0" err="1" smtClean="0">
                <a:solidFill>
                  <a:srgbClr val="480048"/>
                </a:solidFill>
              </a:rPr>
              <a:t>Theory</a:t>
            </a:r>
            <a:r>
              <a:rPr lang="es-ES" sz="2400" b="1" i="1" u="sng" dirty="0">
                <a:solidFill>
                  <a:srgbClr val="480048"/>
                </a:solidFill>
              </a:rPr>
              <a:t> </a:t>
            </a:r>
            <a:r>
              <a:rPr lang="es-ES" sz="2400" b="1" i="1" u="sng" dirty="0" smtClean="0">
                <a:solidFill>
                  <a:srgbClr val="480048"/>
                </a:solidFill>
              </a:rPr>
              <a:t>| Seis grados de seis pasos *Redes de Investigación |1967 | </a:t>
            </a:r>
            <a:r>
              <a:rPr lang="es-ES" sz="2400" b="1" i="1" u="sng" dirty="0" err="1" smtClean="0">
                <a:solidFill>
                  <a:srgbClr val="480048"/>
                </a:solidFill>
              </a:rPr>
              <a:t>Milgram</a:t>
            </a:r>
            <a:endParaRPr lang="es-ES" sz="2400" b="1" i="1" u="sng" dirty="0" smtClean="0">
              <a:solidFill>
                <a:srgbClr val="480048"/>
              </a:solidFill>
            </a:endParaRPr>
          </a:p>
          <a:p>
            <a:pPr marL="1828800" lvl="3" indent="-457200">
              <a:buFont typeface="Arial" pitchFamily="34" charset="0"/>
              <a:buChar char="•"/>
            </a:pPr>
            <a:r>
              <a:rPr lang="es-ES" sz="2400" b="1" i="1" dirty="0" err="1" smtClean="0">
                <a:solidFill>
                  <a:srgbClr val="480048"/>
                </a:solidFill>
              </a:rPr>
              <a:t>Arts</a:t>
            </a:r>
            <a:r>
              <a:rPr lang="es-ES" sz="2400" b="1" i="1" dirty="0" smtClean="0">
                <a:solidFill>
                  <a:srgbClr val="480048"/>
                </a:solidFill>
              </a:rPr>
              <a:t> coautoría </a:t>
            </a:r>
            <a:r>
              <a:rPr lang="es-ES" sz="2400" b="1" i="1" dirty="0" err="1" smtClean="0">
                <a:solidFill>
                  <a:srgbClr val="480048"/>
                </a:solidFill>
              </a:rPr>
              <a:t>Int</a:t>
            </a:r>
            <a:r>
              <a:rPr lang="es-ES" sz="2400" b="1" i="1" dirty="0" smtClean="0">
                <a:solidFill>
                  <a:srgbClr val="480048"/>
                </a:solidFill>
              </a:rPr>
              <a:t> 2 veces mas citados autores paisanos </a:t>
            </a:r>
            <a:r>
              <a:rPr lang="es-ES" sz="2400" b="1" i="1" u="sng" dirty="0" smtClean="0">
                <a:solidFill>
                  <a:srgbClr val="480048"/>
                </a:solidFill>
              </a:rPr>
              <a:t>|1990 | </a:t>
            </a:r>
            <a:r>
              <a:rPr lang="es-ES" sz="2400" b="1" i="1" u="sng" dirty="0" err="1" smtClean="0">
                <a:solidFill>
                  <a:srgbClr val="480048"/>
                </a:solidFill>
              </a:rPr>
              <a:t>Narin</a:t>
            </a:r>
            <a:r>
              <a:rPr lang="es-ES" sz="2400" b="1" i="1" u="sng" dirty="0" smtClean="0">
                <a:solidFill>
                  <a:srgbClr val="480048"/>
                </a:solidFill>
              </a:rPr>
              <a:t> </a:t>
            </a:r>
            <a:r>
              <a:rPr lang="es-ES" sz="2400" b="1" i="1" u="sng" dirty="0" err="1" smtClean="0">
                <a:solidFill>
                  <a:srgbClr val="480048"/>
                </a:solidFill>
              </a:rPr>
              <a:t>Whitlow</a:t>
            </a:r>
            <a:endParaRPr lang="es-ES" sz="2400" b="1" i="1" dirty="0" smtClean="0">
              <a:solidFill>
                <a:srgbClr val="4800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403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899592" y="836712"/>
            <a:ext cx="763284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i="1" u="sng" dirty="0" smtClean="0">
                <a:solidFill>
                  <a:srgbClr val="480048"/>
                </a:solidFill>
              </a:rPr>
              <a:t>Indicadores </a:t>
            </a:r>
            <a:r>
              <a:rPr lang="es-ES" sz="3600" b="1" i="1" u="sng" dirty="0">
                <a:solidFill>
                  <a:srgbClr val="480048"/>
                </a:solidFill>
              </a:rPr>
              <a:t>del investigador </a:t>
            </a:r>
            <a:endParaRPr lang="es-ES" sz="3600" b="1" i="1" u="sng" dirty="0" smtClean="0">
              <a:solidFill>
                <a:srgbClr val="480048"/>
              </a:solidFill>
            </a:endParaRPr>
          </a:p>
          <a:p>
            <a:endParaRPr lang="es-ES" sz="3600" b="1" i="1" dirty="0">
              <a:solidFill>
                <a:srgbClr val="480048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>
                <a:solidFill>
                  <a:srgbClr val="480048"/>
                </a:solidFill>
              </a:rPr>
              <a:t>Número de artículos </a:t>
            </a:r>
            <a:r>
              <a:rPr lang="es-ES" sz="3200" b="1" i="1" dirty="0" smtClean="0">
                <a:solidFill>
                  <a:srgbClr val="480048"/>
                </a:solidFill>
              </a:rPr>
              <a:t>publicados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 smtClean="0">
                <a:solidFill>
                  <a:srgbClr val="480048"/>
                </a:solidFill>
              </a:rPr>
              <a:t>Número </a:t>
            </a:r>
            <a:r>
              <a:rPr lang="es-ES" sz="3200" b="1" i="1" dirty="0">
                <a:solidFill>
                  <a:srgbClr val="480048"/>
                </a:solidFill>
              </a:rPr>
              <a:t>de citas </a:t>
            </a:r>
            <a:r>
              <a:rPr lang="es-ES" sz="3200" b="1" i="1" dirty="0" smtClean="0">
                <a:solidFill>
                  <a:srgbClr val="480048"/>
                </a:solidFill>
              </a:rPr>
              <a:t>acumuladas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s-ES" sz="2800" b="1" i="1" dirty="0" smtClean="0">
                <a:solidFill>
                  <a:srgbClr val="480048"/>
                </a:solidFill>
              </a:rPr>
              <a:t>Colaboración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ES" sz="2400" b="1" i="1" u="sng" dirty="0" smtClean="0">
                <a:solidFill>
                  <a:srgbClr val="480048"/>
                </a:solidFill>
              </a:rPr>
              <a:t>WWW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ES" sz="2400" b="1" i="1" u="sng" dirty="0" smtClean="0">
                <a:solidFill>
                  <a:srgbClr val="480048"/>
                </a:solidFill>
              </a:rPr>
              <a:t>Redes Sociales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ES" sz="2400" b="1" i="1" u="sng" dirty="0" smtClean="0">
                <a:solidFill>
                  <a:srgbClr val="480048"/>
                </a:solidFill>
              </a:rPr>
              <a:t>Teoría de grafos</a:t>
            </a:r>
          </a:p>
          <a:p>
            <a:pPr marL="1371600" lvl="2" indent="-457200">
              <a:buFont typeface="Arial" pitchFamily="34" charset="0"/>
              <a:buChar char="•"/>
            </a:pPr>
            <a:r>
              <a:rPr lang="es-ES" sz="2400" b="1" i="1" u="sng" dirty="0" smtClean="0">
                <a:solidFill>
                  <a:srgbClr val="480048"/>
                </a:solidFill>
              </a:rPr>
              <a:t>TIC</a:t>
            </a:r>
            <a:endParaRPr lang="es-ES" sz="2400" b="1" i="1" dirty="0" smtClean="0">
              <a:solidFill>
                <a:srgbClr val="4800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697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899592" y="836712"/>
            <a:ext cx="76328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i="1" u="sng" dirty="0" smtClean="0">
                <a:solidFill>
                  <a:srgbClr val="480048"/>
                </a:solidFill>
              </a:rPr>
              <a:t>Indicadores </a:t>
            </a:r>
            <a:r>
              <a:rPr lang="es-ES" sz="3600" b="1" i="1" u="sng" dirty="0">
                <a:solidFill>
                  <a:srgbClr val="480048"/>
                </a:solidFill>
              </a:rPr>
              <a:t>del investigador </a:t>
            </a:r>
            <a:endParaRPr lang="es-ES" sz="3600" b="1" i="1" u="sng" dirty="0" smtClean="0">
              <a:solidFill>
                <a:srgbClr val="480048"/>
              </a:solidFill>
            </a:endParaRPr>
          </a:p>
          <a:p>
            <a:endParaRPr lang="es-ES" sz="3600" b="1" i="1" dirty="0">
              <a:solidFill>
                <a:srgbClr val="480048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>
                <a:solidFill>
                  <a:srgbClr val="480048"/>
                </a:solidFill>
              </a:rPr>
              <a:t>Número de </a:t>
            </a:r>
            <a:r>
              <a:rPr lang="es-ES" sz="3200" b="1" i="1" dirty="0" smtClean="0">
                <a:solidFill>
                  <a:srgbClr val="480048"/>
                </a:solidFill>
              </a:rPr>
              <a:t>patentes, registros, derechos de autor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 smtClean="0">
                <a:solidFill>
                  <a:srgbClr val="480048"/>
                </a:solidFill>
              </a:rPr>
              <a:t>Bases de datos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i="1" dirty="0" smtClean="0">
                <a:solidFill>
                  <a:srgbClr val="480048"/>
                </a:solidFill>
              </a:rPr>
              <a:t>Recursos Humanos Formados</a:t>
            </a:r>
          </a:p>
        </p:txBody>
      </p:sp>
    </p:spTree>
    <p:extLst>
      <p:ext uri="{BB962C8B-B14F-4D97-AF65-F5344CB8AC3E}">
        <p14:creationId xmlns:p14="http://schemas.microsoft.com/office/powerpoint/2010/main" val="2757625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899592" y="836712"/>
            <a:ext cx="7632848" cy="5713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i="1" u="sng" dirty="0" smtClean="0">
                <a:solidFill>
                  <a:srgbClr val="480048"/>
                </a:solidFill>
              </a:rPr>
              <a:t>Indicadores </a:t>
            </a:r>
            <a:r>
              <a:rPr lang="es-ES" sz="3600" b="1" i="1" u="sng" dirty="0">
                <a:solidFill>
                  <a:srgbClr val="480048"/>
                </a:solidFill>
              </a:rPr>
              <a:t>del investigador </a:t>
            </a:r>
            <a:endParaRPr lang="es-ES" sz="3600" b="1" i="1" u="sng" dirty="0" smtClean="0">
              <a:solidFill>
                <a:srgbClr val="480048"/>
              </a:solidFill>
            </a:endParaRPr>
          </a:p>
          <a:p>
            <a:r>
              <a:rPr lang="es-MX" sz="2400" b="1" dirty="0">
                <a:solidFill>
                  <a:schemeClr val="accent4">
                    <a:lumMod val="75000"/>
                  </a:schemeClr>
                </a:solidFill>
              </a:rPr>
              <a:t>Sistema </a:t>
            </a:r>
            <a:r>
              <a:rPr lang="es-MX" sz="2400" b="1" dirty="0" smtClean="0">
                <a:solidFill>
                  <a:schemeClr val="accent4">
                    <a:lumMod val="75000"/>
                  </a:schemeClr>
                </a:solidFill>
              </a:rPr>
              <a:t>Mexicano </a:t>
            </a:r>
            <a:r>
              <a:rPr lang="es-MX" sz="2400" b="1" dirty="0">
                <a:solidFill>
                  <a:schemeClr val="accent4">
                    <a:lumMod val="75000"/>
                  </a:schemeClr>
                </a:solidFill>
              </a:rPr>
              <a:t>de </a:t>
            </a:r>
            <a:r>
              <a:rPr lang="es-MX" sz="2400" b="1" dirty="0" smtClean="0">
                <a:solidFill>
                  <a:schemeClr val="accent4">
                    <a:lumMod val="75000"/>
                  </a:schemeClr>
                </a:solidFill>
              </a:rPr>
              <a:t>Acreditación </a:t>
            </a:r>
            <a:r>
              <a:rPr lang="es-MX" sz="2400" b="1" dirty="0">
                <a:solidFill>
                  <a:schemeClr val="accent4">
                    <a:lumMod val="75000"/>
                  </a:schemeClr>
                </a:solidFill>
              </a:rPr>
              <a:t>de </a:t>
            </a:r>
            <a:r>
              <a:rPr lang="es-MX" sz="2400" b="1" dirty="0" smtClean="0">
                <a:solidFill>
                  <a:schemeClr val="accent4">
                    <a:lumMod val="75000"/>
                  </a:schemeClr>
                </a:solidFill>
              </a:rPr>
              <a:t>Programas </a:t>
            </a:r>
            <a:r>
              <a:rPr lang="es-MX" sz="2400" b="1" dirty="0">
                <a:solidFill>
                  <a:schemeClr val="accent4">
                    <a:lumMod val="75000"/>
                  </a:schemeClr>
                </a:solidFill>
              </a:rPr>
              <a:t>A</a:t>
            </a:r>
            <a:r>
              <a:rPr lang="es-MX" sz="2400" b="1" dirty="0" smtClean="0">
                <a:solidFill>
                  <a:schemeClr val="accent4">
                    <a:lumMod val="75000"/>
                  </a:schemeClr>
                </a:solidFill>
              </a:rPr>
              <a:t>cadémicos </a:t>
            </a:r>
            <a:r>
              <a:rPr lang="es-MX" sz="2400" b="1" dirty="0">
                <a:solidFill>
                  <a:schemeClr val="accent4">
                    <a:lumMod val="75000"/>
                  </a:schemeClr>
                </a:solidFill>
              </a:rPr>
              <a:t>para la E</a:t>
            </a:r>
            <a:r>
              <a:rPr lang="es-MX" sz="2400" b="1" dirty="0" smtClean="0">
                <a:solidFill>
                  <a:schemeClr val="accent4">
                    <a:lumMod val="75000"/>
                  </a:schemeClr>
                </a:solidFill>
              </a:rPr>
              <a:t>ducación </a:t>
            </a:r>
            <a:r>
              <a:rPr lang="es-MX" sz="2400" b="1" dirty="0">
                <a:solidFill>
                  <a:schemeClr val="accent4">
                    <a:lumMod val="75000"/>
                  </a:schemeClr>
                </a:solidFill>
              </a:rPr>
              <a:t>A</a:t>
            </a:r>
            <a:r>
              <a:rPr lang="es-MX" sz="2400" b="1" dirty="0" smtClean="0">
                <a:solidFill>
                  <a:schemeClr val="accent4">
                    <a:lumMod val="75000"/>
                  </a:schemeClr>
                </a:solidFill>
              </a:rPr>
              <a:t>grícola </a:t>
            </a:r>
            <a:r>
              <a:rPr lang="es-MX" sz="2400" b="1" dirty="0">
                <a:solidFill>
                  <a:schemeClr val="accent4">
                    <a:lumMod val="75000"/>
                  </a:schemeClr>
                </a:solidFill>
              </a:rPr>
              <a:t>S</a:t>
            </a:r>
            <a:r>
              <a:rPr lang="es-MX" sz="2400" b="1" dirty="0" smtClean="0">
                <a:solidFill>
                  <a:schemeClr val="accent4">
                    <a:lumMod val="75000"/>
                  </a:schemeClr>
                </a:solidFill>
              </a:rPr>
              <a:t>uperior, </a:t>
            </a:r>
            <a:r>
              <a:rPr lang="es-MX" sz="2400" b="1" dirty="0">
                <a:solidFill>
                  <a:schemeClr val="accent4">
                    <a:lumMod val="75000"/>
                  </a:schemeClr>
                </a:solidFill>
              </a:rPr>
              <a:t>versión </a:t>
            </a:r>
            <a:r>
              <a:rPr lang="es-MX" sz="2400" b="1" dirty="0" smtClean="0">
                <a:solidFill>
                  <a:schemeClr val="accent4">
                    <a:lumMod val="75000"/>
                  </a:schemeClr>
                </a:solidFill>
              </a:rPr>
              <a:t>6.0, octubre </a:t>
            </a:r>
            <a:r>
              <a:rPr lang="es-MX" sz="2400" b="1" dirty="0">
                <a:solidFill>
                  <a:schemeClr val="accent4">
                    <a:lumMod val="75000"/>
                  </a:schemeClr>
                </a:solidFill>
              </a:rPr>
              <a:t>de </a:t>
            </a:r>
            <a:r>
              <a:rPr lang="es-MX" sz="2400" b="1" dirty="0" smtClean="0">
                <a:solidFill>
                  <a:schemeClr val="accent4">
                    <a:lumMod val="75000"/>
                  </a:schemeClr>
                </a:solidFill>
              </a:rPr>
              <a:t>2012</a:t>
            </a:r>
          </a:p>
          <a:p>
            <a:endParaRPr lang="es-MX" sz="24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s-MX" sz="2400" b="1" dirty="0">
                <a:solidFill>
                  <a:schemeClr val="accent4">
                    <a:lumMod val="75000"/>
                  </a:schemeClr>
                </a:solidFill>
              </a:rPr>
              <a:t>1.5 Categorización y Nivel de Estudios </a:t>
            </a:r>
          </a:p>
          <a:p>
            <a:endParaRPr lang="es-MX" sz="2000" b="1" dirty="0" smtClean="0">
              <a:solidFill>
                <a:schemeClr val="accent4">
                  <a:lumMod val="75000"/>
                </a:schemeClr>
              </a:solidFill>
              <a:latin typeface="Arial"/>
              <a:ea typeface="Calibri"/>
              <a:cs typeface="Times New Roman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MX" sz="2200" b="1" dirty="0" smtClean="0">
                <a:solidFill>
                  <a:schemeClr val="accent4">
                    <a:lumMod val="75000"/>
                  </a:schemeClr>
                </a:solidFill>
                <a:latin typeface="Arial"/>
                <a:ea typeface="Calibri"/>
                <a:cs typeface="Times New Roman"/>
              </a:rPr>
              <a:t>Del </a:t>
            </a:r>
            <a:r>
              <a:rPr lang="es-MX" sz="2200" b="1" dirty="0">
                <a:solidFill>
                  <a:schemeClr val="accent4">
                    <a:lumMod val="75000"/>
                  </a:schemeClr>
                </a:solidFill>
                <a:latin typeface="Arial"/>
                <a:ea typeface="Calibri"/>
                <a:cs typeface="Times New Roman"/>
              </a:rPr>
              <a:t>programa académico por lo menos un 10 % de los PTC deben contar con perfil PROMEP o pertenecer al </a:t>
            </a:r>
            <a:r>
              <a:rPr lang="es-MX" sz="2200" b="1" dirty="0" smtClean="0">
                <a:solidFill>
                  <a:schemeClr val="accent4">
                    <a:lumMod val="75000"/>
                  </a:schemeClr>
                </a:solidFill>
                <a:latin typeface="Arial"/>
                <a:ea typeface="Calibri"/>
                <a:cs typeface="Times New Roman"/>
              </a:rPr>
              <a:t>SIN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s-MX" sz="2200" b="1" dirty="0" smtClean="0">
                <a:solidFill>
                  <a:schemeClr val="accent4">
                    <a:lumMod val="75000"/>
                  </a:schemeClr>
                </a:solidFill>
                <a:latin typeface="Arial"/>
                <a:ea typeface="Calibri"/>
                <a:cs typeface="Times New Roman"/>
              </a:rPr>
              <a:t>El </a:t>
            </a:r>
            <a:r>
              <a:rPr lang="es-MX" sz="2200" b="1" dirty="0">
                <a:solidFill>
                  <a:schemeClr val="accent4">
                    <a:lumMod val="75000"/>
                  </a:schemeClr>
                </a:solidFill>
                <a:latin typeface="Arial"/>
                <a:ea typeface="Calibri"/>
                <a:cs typeface="Times New Roman"/>
              </a:rPr>
              <a:t>programa académico debe contar al menos con un (1) con cuerpo académico consolidado.</a:t>
            </a:r>
            <a:endParaRPr lang="es-MX" sz="2200" b="1" dirty="0">
              <a:solidFill>
                <a:schemeClr val="accent4">
                  <a:lumMod val="75000"/>
                </a:schemeClr>
              </a:solidFill>
              <a:ea typeface="Calibri"/>
              <a:cs typeface="Times New Roman"/>
            </a:endParaRPr>
          </a:p>
          <a:p>
            <a:pPr algn="just" fontAlgn="base" hangingPunct="0">
              <a:lnSpc>
                <a:spcPct val="115000"/>
              </a:lnSpc>
              <a:spcAft>
                <a:spcPts val="0"/>
              </a:spcAft>
            </a:pPr>
            <a:r>
              <a:rPr lang="es-MX" sz="2200" b="1" dirty="0">
                <a:solidFill>
                  <a:schemeClr val="accent4">
                    <a:lumMod val="75000"/>
                  </a:schemeClr>
                </a:solidFill>
                <a:latin typeface="Arial"/>
                <a:ea typeface="Calibri"/>
                <a:cs typeface="Times New Roman"/>
              </a:rPr>
              <a:t> </a:t>
            </a:r>
            <a:r>
              <a:rPr lang="es-MX" sz="2200" b="1" dirty="0" smtClean="0">
                <a:solidFill>
                  <a:schemeClr val="accent4">
                    <a:lumMod val="75000"/>
                  </a:schemeClr>
                </a:solidFill>
                <a:latin typeface="Arial"/>
                <a:ea typeface="Calibri"/>
                <a:cs typeface="Times New Roman"/>
              </a:rPr>
              <a:t>	a</a:t>
            </a:r>
            <a:r>
              <a:rPr lang="es-MX" sz="2200" b="1" dirty="0">
                <a:solidFill>
                  <a:schemeClr val="accent4">
                    <a:lumMod val="75000"/>
                  </a:schemeClr>
                </a:solidFill>
                <a:latin typeface="Arial"/>
                <a:ea typeface="Calibri"/>
                <a:cs typeface="Times New Roman"/>
              </a:rPr>
              <a:t>) Nivel de Consolidación.</a:t>
            </a:r>
            <a:endParaRPr lang="es-MX" sz="2200" b="1" dirty="0">
              <a:solidFill>
                <a:schemeClr val="accent4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471805" algn="just">
              <a:spcAft>
                <a:spcPts val="0"/>
              </a:spcAft>
            </a:pPr>
            <a:r>
              <a:rPr lang="es-MX" sz="2200" b="1" dirty="0" smtClean="0">
                <a:solidFill>
                  <a:schemeClr val="accent4">
                    <a:lumMod val="75000"/>
                  </a:schemeClr>
                </a:solidFill>
                <a:latin typeface="Arial"/>
                <a:ea typeface="Calibri"/>
              </a:rPr>
              <a:t>	c) Nivel </a:t>
            </a:r>
            <a:r>
              <a:rPr lang="es-MX" sz="2200" b="1" dirty="0">
                <a:solidFill>
                  <a:schemeClr val="accent4">
                    <a:lumMod val="75000"/>
                  </a:schemeClr>
                </a:solidFill>
                <a:latin typeface="Arial"/>
                <a:ea typeface="Calibri"/>
              </a:rPr>
              <a:t>institucional, nacional o internacional</a:t>
            </a:r>
          </a:p>
          <a:p>
            <a:endParaRPr lang="es-ES" sz="3200" b="1" i="1" dirty="0" smtClean="0">
              <a:solidFill>
                <a:srgbClr val="4800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585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653136"/>
            <a:ext cx="1327783" cy="1327783"/>
          </a:xfrm>
          <a:prstGeom prst="rect">
            <a:avLst/>
          </a:prstGeom>
          <a:solidFill>
            <a:srgbClr val="7030A0"/>
          </a:solidFill>
        </p:spPr>
      </p:pic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1187624" y="909295"/>
            <a:ext cx="734481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b="1" dirty="0">
                <a:solidFill>
                  <a:srgbClr val="480048"/>
                </a:solidFill>
              </a:rPr>
              <a:t>La </a:t>
            </a:r>
            <a:r>
              <a:rPr lang="es-MX" sz="3200" b="1" dirty="0" smtClean="0">
                <a:solidFill>
                  <a:srgbClr val="480048"/>
                </a:solidFill>
              </a:rPr>
              <a:t>ciencia es un proceso social; las acciones y conductas de los científicos dependen del contexto.</a:t>
            </a:r>
          </a:p>
          <a:p>
            <a:pPr algn="just"/>
            <a:endParaRPr lang="es-MX" sz="3200" b="1" dirty="0">
              <a:solidFill>
                <a:srgbClr val="480048"/>
              </a:solidFill>
            </a:endParaRPr>
          </a:p>
          <a:p>
            <a:pPr algn="just"/>
            <a:r>
              <a:rPr lang="es-MX" sz="3200" b="1" dirty="0" smtClean="0">
                <a:solidFill>
                  <a:srgbClr val="480048"/>
                </a:solidFill>
              </a:rPr>
              <a:t>Los indicadores de la ciencia miden acciones sistemáticas sobre la generación, difusión, transmisión y aplicación de conocimiento científico y técnico.</a:t>
            </a:r>
            <a:endParaRPr lang="es-MX" sz="3200" b="1" dirty="0">
              <a:solidFill>
                <a:srgbClr val="4800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522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899592" y="836712"/>
            <a:ext cx="763284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i="1" u="sng" dirty="0" smtClean="0">
                <a:solidFill>
                  <a:srgbClr val="480048"/>
                </a:solidFill>
              </a:rPr>
              <a:t>Resultados de </a:t>
            </a:r>
            <a:r>
              <a:rPr lang="es-ES" sz="3600" b="1" i="1" u="sng" dirty="0">
                <a:solidFill>
                  <a:srgbClr val="480048"/>
                </a:solidFill>
              </a:rPr>
              <a:t>Evaluación </a:t>
            </a:r>
            <a:endParaRPr lang="es-ES" sz="3600" b="1" i="1" u="sng" dirty="0" smtClean="0">
              <a:solidFill>
                <a:srgbClr val="480048"/>
              </a:solidFill>
            </a:endParaRPr>
          </a:p>
          <a:p>
            <a:endParaRPr lang="es-ES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dirty="0" smtClean="0">
                <a:solidFill>
                  <a:schemeClr val="accent4">
                    <a:lumMod val="75000"/>
                  </a:schemeClr>
                </a:solidFill>
              </a:rPr>
              <a:t>Asignación &amp; Distribución de $</a:t>
            </a:r>
          </a:p>
          <a:p>
            <a:pPr marL="457200" indent="-457200">
              <a:buFont typeface="Arial" pitchFamily="34" charset="0"/>
              <a:buChar char="•"/>
            </a:pPr>
            <a:endParaRPr lang="es-ES" sz="32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s-ES" sz="3200" b="1" dirty="0" smtClean="0">
                <a:solidFill>
                  <a:schemeClr val="accent4">
                    <a:lumMod val="75000"/>
                  </a:schemeClr>
                </a:solidFill>
              </a:rPr>
              <a:t>Definición de incentivos</a:t>
            </a:r>
          </a:p>
          <a:p>
            <a:pPr marL="457200" indent="-457200">
              <a:buFont typeface="Arial" pitchFamily="34" charset="0"/>
              <a:buChar char="•"/>
            </a:pPr>
            <a:endParaRPr lang="es-ES" sz="3200" b="1" dirty="0" smtClean="0">
              <a:solidFill>
                <a:srgbClr val="4800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267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5" name="14 CuadroTexto"/>
          <p:cNvSpPr txBox="1"/>
          <p:nvPr/>
        </p:nvSpPr>
        <p:spPr>
          <a:xfrm>
            <a:off x="899592" y="836712"/>
            <a:ext cx="763284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i="1" u="sng" dirty="0" smtClean="0">
                <a:solidFill>
                  <a:srgbClr val="480048"/>
                </a:solidFill>
              </a:rPr>
              <a:t>Indicadores de revistas </a:t>
            </a:r>
          </a:p>
          <a:p>
            <a:endParaRPr lang="es-ES" sz="3200" b="1" dirty="0" smtClean="0">
              <a:solidFill>
                <a:srgbClr val="480048"/>
              </a:solidFill>
            </a:endParaRPr>
          </a:p>
          <a:p>
            <a:r>
              <a:rPr lang="es-ES" sz="3200" b="1" dirty="0" smtClean="0">
                <a:solidFill>
                  <a:srgbClr val="480048"/>
                </a:solidFill>
              </a:rPr>
              <a:t>Factor de impacto de la revista</a:t>
            </a:r>
            <a:r>
              <a:rPr lang="es-ES" sz="3600" i="1" dirty="0" smtClean="0"/>
              <a:t> </a:t>
            </a:r>
            <a:r>
              <a:rPr lang="es-ES" sz="2800" b="1" i="1" dirty="0" smtClean="0">
                <a:solidFill>
                  <a:srgbClr val="480048"/>
                </a:solidFill>
              </a:rPr>
              <a:t>(11200 revistas, menos del 10%)</a:t>
            </a:r>
          </a:p>
          <a:p>
            <a:endParaRPr lang="es-ES" sz="2800" b="1" i="1" dirty="0" smtClean="0">
              <a:solidFill>
                <a:srgbClr val="480048"/>
              </a:solidFill>
            </a:endParaRPr>
          </a:p>
          <a:p>
            <a:r>
              <a:rPr lang="es-ES" sz="3200" b="1" dirty="0" smtClean="0">
                <a:solidFill>
                  <a:srgbClr val="480048"/>
                </a:solidFill>
              </a:rPr>
              <a:t>Índice de inmediatez </a:t>
            </a:r>
            <a:r>
              <a:rPr lang="es-ES" sz="2800" b="1" i="1" dirty="0" smtClean="0">
                <a:solidFill>
                  <a:srgbClr val="480048"/>
                </a:solidFill>
              </a:rPr>
              <a:t>(rapidez con la que se citan los artículos de un campo científico)</a:t>
            </a:r>
          </a:p>
          <a:p>
            <a:endParaRPr lang="es-ES" sz="3600" b="1" i="1" dirty="0" smtClean="0">
              <a:solidFill>
                <a:srgbClr val="480048"/>
              </a:solidFill>
            </a:endParaRPr>
          </a:p>
          <a:p>
            <a:r>
              <a:rPr lang="es-ES" sz="3200" b="1" dirty="0" smtClean="0">
                <a:solidFill>
                  <a:srgbClr val="480048"/>
                </a:solidFill>
              </a:rPr>
              <a:t>Índice </a:t>
            </a:r>
            <a:r>
              <a:rPr lang="es-ES" sz="3200" b="1" dirty="0" err="1" smtClean="0">
                <a:solidFill>
                  <a:srgbClr val="480048"/>
                </a:solidFill>
              </a:rPr>
              <a:t>Scimago</a:t>
            </a:r>
            <a:r>
              <a:rPr lang="es-ES" sz="3200" b="1" dirty="0" smtClean="0">
                <a:solidFill>
                  <a:srgbClr val="480048"/>
                </a:solidFill>
              </a:rPr>
              <a:t> </a:t>
            </a:r>
            <a:r>
              <a:rPr lang="es-ES" sz="3200" b="1" dirty="0" err="1" smtClean="0">
                <a:solidFill>
                  <a:srgbClr val="480048"/>
                </a:solidFill>
              </a:rPr>
              <a:t>Journal</a:t>
            </a:r>
            <a:r>
              <a:rPr lang="es-ES" sz="3200" b="1" dirty="0" smtClean="0">
                <a:solidFill>
                  <a:srgbClr val="480048"/>
                </a:solidFill>
              </a:rPr>
              <a:t> Rank (SJR): </a:t>
            </a:r>
            <a:r>
              <a:rPr lang="es-ES" sz="2800" b="1" i="1" dirty="0" smtClean="0">
                <a:solidFill>
                  <a:srgbClr val="480048"/>
                </a:solidFill>
              </a:rPr>
              <a:t>influencia científica de la revista (SCOPUS)</a:t>
            </a:r>
          </a:p>
        </p:txBody>
      </p:sp>
    </p:spTree>
    <p:extLst>
      <p:ext uri="{BB962C8B-B14F-4D97-AF65-F5344CB8AC3E}">
        <p14:creationId xmlns:p14="http://schemas.microsoft.com/office/powerpoint/2010/main" val="3156602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CuadroTexto"/>
          <p:cNvSpPr txBox="1"/>
          <p:nvPr/>
        </p:nvSpPr>
        <p:spPr>
          <a:xfrm flipH="1">
            <a:off x="50618" y="1844824"/>
            <a:ext cx="909338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rgbClr val="480048"/>
                </a:solidFill>
                <a:latin typeface="Edwardian Script ITC" pitchFamily="66" charset="0"/>
              </a:rPr>
              <a:t>¡ Gracias por su amable atención !</a:t>
            </a:r>
          </a:p>
          <a:p>
            <a:endParaRPr lang="es-MX" sz="6000" b="1" dirty="0">
              <a:solidFill>
                <a:srgbClr val="480048"/>
              </a:solidFill>
              <a:latin typeface="Edwardian Script ITC" pitchFamily="66" charset="0"/>
            </a:endParaRPr>
          </a:p>
          <a:p>
            <a:pPr algn="ctr"/>
            <a:r>
              <a:rPr lang="es-MX" sz="3600" b="1" dirty="0" smtClean="0">
                <a:solidFill>
                  <a:srgbClr val="480048"/>
                </a:solidFill>
                <a:latin typeface="Agency FB" pitchFamily="34" charset="0"/>
              </a:rPr>
              <a:t>vacrida@hotmail.com</a:t>
            </a:r>
          </a:p>
          <a:p>
            <a:pPr algn="ctr"/>
            <a:endParaRPr lang="es-MX" sz="3600" b="1" dirty="0" smtClean="0">
              <a:solidFill>
                <a:srgbClr val="480048"/>
              </a:solidFill>
              <a:latin typeface="Agency FB" pitchFamily="34" charset="0"/>
            </a:endParaRPr>
          </a:p>
          <a:p>
            <a:pPr algn="ctr"/>
            <a:endParaRPr lang="es-MX" sz="3600" b="1" dirty="0">
              <a:solidFill>
                <a:srgbClr val="480048"/>
              </a:solidFill>
              <a:latin typeface="Agency FB" pitchFamily="34" charset="0"/>
            </a:endParaRPr>
          </a:p>
          <a:p>
            <a:pPr algn="ctr"/>
            <a:endParaRPr lang="es-MX" sz="3600" b="1" dirty="0" smtClean="0">
              <a:solidFill>
                <a:srgbClr val="480048"/>
              </a:solidFill>
              <a:latin typeface="Agency FB" pitchFamily="34" charset="0"/>
            </a:endParaRPr>
          </a:p>
          <a:p>
            <a:pPr algn="ctr"/>
            <a:endParaRPr lang="es-MX" sz="3600" b="1" dirty="0">
              <a:solidFill>
                <a:srgbClr val="480048"/>
              </a:solidFill>
              <a:latin typeface="Agency FB" pitchFamily="34" charset="0"/>
            </a:endParaRPr>
          </a:p>
          <a:p>
            <a:pPr algn="ctr"/>
            <a:endParaRPr lang="es-MX" sz="3600" b="1" dirty="0">
              <a:solidFill>
                <a:srgbClr val="480048"/>
              </a:solidFill>
              <a:latin typeface="Agency FB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1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1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1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2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2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2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192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971600" y="836712"/>
            <a:ext cx="75608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200" b="1" dirty="0">
                <a:solidFill>
                  <a:srgbClr val="480048"/>
                </a:solidFill>
              </a:rPr>
              <a:t>La investigación científica se reconoce como la forma principal que tiene la ciencia para enriquecer su acervo de conocimientos acerca de la realidad</a:t>
            </a:r>
          </a:p>
          <a:p>
            <a:pPr algn="just"/>
            <a:r>
              <a:rPr lang="es-MX" sz="3200" b="1" dirty="0">
                <a:solidFill>
                  <a:srgbClr val="480048"/>
                </a:solidFill>
              </a:rPr>
              <a:t>natural y </a:t>
            </a:r>
            <a:r>
              <a:rPr lang="es-MX" sz="3200" b="1" dirty="0" smtClean="0">
                <a:solidFill>
                  <a:srgbClr val="480048"/>
                </a:solidFill>
              </a:rPr>
              <a:t>social (Gutiérrez y Jiménez, 2011).</a:t>
            </a:r>
            <a:endParaRPr lang="es-MX" sz="3200" b="1" dirty="0">
              <a:solidFill>
                <a:srgbClr val="480048"/>
              </a:solidFill>
            </a:endParaRP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933056"/>
            <a:ext cx="1944216" cy="1944216"/>
          </a:xfrm>
          <a:prstGeom prst="rect">
            <a:avLst/>
          </a:prstGeom>
          <a:solidFill>
            <a:srgbClr val="7030A0"/>
          </a:solidFill>
        </p:spPr>
      </p:pic>
    </p:spTree>
    <p:extLst>
      <p:ext uri="{BB962C8B-B14F-4D97-AF65-F5344CB8AC3E}">
        <p14:creationId xmlns:p14="http://schemas.microsoft.com/office/powerpoint/2010/main" val="3333385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971600" y="836712"/>
            <a:ext cx="741682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b="1" i="1" u="sng" dirty="0" smtClean="0">
                <a:solidFill>
                  <a:srgbClr val="480048"/>
                </a:solidFill>
              </a:rPr>
              <a:t>Sesgo</a:t>
            </a:r>
          </a:p>
          <a:p>
            <a:endParaRPr lang="es-MX" sz="3200" b="1" dirty="0" smtClean="0">
              <a:solidFill>
                <a:srgbClr val="480048"/>
              </a:solidFill>
            </a:endParaRPr>
          </a:p>
          <a:p>
            <a:r>
              <a:rPr lang="es-MX" sz="3200" b="1" dirty="0" smtClean="0">
                <a:solidFill>
                  <a:srgbClr val="480048"/>
                </a:solidFill>
              </a:rPr>
              <a:t>Las </a:t>
            </a:r>
            <a:r>
              <a:rPr lang="es-MX" sz="3200" b="1" dirty="0">
                <a:solidFill>
                  <a:srgbClr val="480048"/>
                </a:solidFill>
              </a:rPr>
              <a:t>diferencias entre la realidad </a:t>
            </a:r>
            <a:r>
              <a:rPr lang="es-MX" sz="3200" b="1" dirty="0" smtClean="0">
                <a:solidFill>
                  <a:srgbClr val="480048"/>
                </a:solidFill>
              </a:rPr>
              <a:t>y lo que se infiere pueden ser </a:t>
            </a:r>
            <a:r>
              <a:rPr lang="es-MX" sz="3200" b="1" dirty="0">
                <a:solidFill>
                  <a:srgbClr val="480048"/>
                </a:solidFill>
              </a:rPr>
              <a:t>de tal magnitud que pueden </a:t>
            </a:r>
            <a:r>
              <a:rPr lang="es-MX" sz="3200" b="1" dirty="0" smtClean="0">
                <a:solidFill>
                  <a:srgbClr val="480048"/>
                </a:solidFill>
              </a:rPr>
              <a:t>sugerir una </a:t>
            </a:r>
            <a:r>
              <a:rPr lang="es-MX" sz="3200" b="1" dirty="0">
                <a:solidFill>
                  <a:srgbClr val="480048"/>
                </a:solidFill>
              </a:rPr>
              <a:t>visión completamente errónea </a:t>
            </a:r>
            <a:r>
              <a:rPr lang="es-MX" sz="3200" b="1" dirty="0" smtClean="0">
                <a:solidFill>
                  <a:srgbClr val="480048"/>
                </a:solidFill>
              </a:rPr>
              <a:t>(Gutiérrez y Jiménez, 2011).</a:t>
            </a:r>
            <a:endParaRPr lang="es-MX" sz="3200" b="1" dirty="0">
              <a:solidFill>
                <a:srgbClr val="4800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072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971600" y="746722"/>
            <a:ext cx="7704856" cy="5547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u="sng" dirty="0" smtClean="0">
                <a:solidFill>
                  <a:srgbClr val="480048"/>
                </a:solidFill>
              </a:rPr>
              <a:t>Evaluación y seguimiento (1950, …) </a:t>
            </a:r>
          </a:p>
          <a:p>
            <a:r>
              <a:rPr lang="es-MX" sz="3200" b="1" i="1" dirty="0">
                <a:solidFill>
                  <a:srgbClr val="480048"/>
                </a:solidFill>
              </a:rPr>
              <a:t>P</a:t>
            </a:r>
            <a:r>
              <a:rPr lang="es-MX" sz="2800" b="1" i="1" dirty="0" smtClean="0">
                <a:solidFill>
                  <a:srgbClr val="480048"/>
                </a:solidFill>
              </a:rPr>
              <a:t>roductividad  (calidad) e Impacto</a:t>
            </a:r>
          </a:p>
          <a:p>
            <a:endParaRPr lang="es-MX" sz="1050" b="1" i="1" dirty="0" smtClean="0">
              <a:solidFill>
                <a:srgbClr val="480048"/>
              </a:solidFill>
            </a:endParaRPr>
          </a:p>
          <a:p>
            <a:r>
              <a:rPr lang="es-MX" sz="2400" b="1" i="1" dirty="0" smtClean="0">
                <a:solidFill>
                  <a:srgbClr val="480048"/>
                </a:solidFill>
              </a:rPr>
              <a:t>Calidad = capacidad para generar conocimiento de lo real</a:t>
            </a:r>
          </a:p>
          <a:p>
            <a:endParaRPr lang="es-MX" sz="3200" b="1" dirty="0">
              <a:solidFill>
                <a:srgbClr val="480048"/>
              </a:solidFill>
            </a:endParaRPr>
          </a:p>
          <a:p>
            <a:r>
              <a:rPr lang="es-MX" sz="3200" b="1" dirty="0" smtClean="0">
                <a:solidFill>
                  <a:srgbClr val="480048"/>
                </a:solidFill>
              </a:rPr>
              <a:t>¿Qué debemos considerar para decir/asegurar que un trabajo de investigación fue razonablemente realista?</a:t>
            </a:r>
          </a:p>
          <a:p>
            <a:endParaRPr lang="es-MX" sz="3200" b="1" dirty="0" smtClean="0">
              <a:solidFill>
                <a:srgbClr val="480048"/>
              </a:solidFill>
            </a:endParaRPr>
          </a:p>
          <a:p>
            <a:r>
              <a:rPr lang="es-MX" sz="3200" b="1" dirty="0" smtClean="0">
                <a:solidFill>
                  <a:srgbClr val="480048"/>
                </a:solidFill>
              </a:rPr>
              <a:t>¿</a:t>
            </a:r>
            <a:r>
              <a:rPr lang="es-MX" sz="3200" b="1" dirty="0">
                <a:solidFill>
                  <a:srgbClr val="480048"/>
                </a:solidFill>
              </a:rPr>
              <a:t>Q</a:t>
            </a:r>
            <a:r>
              <a:rPr lang="es-MX" sz="3200" b="1" dirty="0" smtClean="0">
                <a:solidFill>
                  <a:srgbClr val="480048"/>
                </a:solidFill>
              </a:rPr>
              <a:t>ué </a:t>
            </a:r>
            <a:r>
              <a:rPr lang="es-MX" sz="3200" b="1" dirty="0">
                <a:solidFill>
                  <a:srgbClr val="480048"/>
                </a:solidFill>
              </a:rPr>
              <a:t>elementos debemos tomar en cuenta para evaluar </a:t>
            </a:r>
            <a:r>
              <a:rPr lang="es-MX" sz="3200" b="1" dirty="0" smtClean="0">
                <a:solidFill>
                  <a:srgbClr val="480048"/>
                </a:solidFill>
              </a:rPr>
              <a:t>un trabajo de</a:t>
            </a:r>
            <a:endParaRPr lang="es-MX" sz="3200" b="1" dirty="0">
              <a:solidFill>
                <a:srgbClr val="480048"/>
              </a:solidFill>
            </a:endParaRPr>
          </a:p>
          <a:p>
            <a:r>
              <a:rPr lang="es-MX" sz="3200" b="1" dirty="0">
                <a:solidFill>
                  <a:srgbClr val="480048"/>
                </a:solidFill>
              </a:rPr>
              <a:t>investigación?</a:t>
            </a:r>
          </a:p>
        </p:txBody>
      </p:sp>
    </p:spTree>
    <p:extLst>
      <p:ext uri="{BB962C8B-B14F-4D97-AF65-F5344CB8AC3E}">
        <p14:creationId xmlns:p14="http://schemas.microsoft.com/office/powerpoint/2010/main" val="2073412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971600" y="746722"/>
            <a:ext cx="784887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u="sng" dirty="0" smtClean="0">
                <a:solidFill>
                  <a:srgbClr val="480048"/>
                </a:solidFill>
              </a:rPr>
              <a:t>Evaluación y seguimiento</a:t>
            </a:r>
          </a:p>
          <a:p>
            <a:r>
              <a:rPr lang="es-MX" sz="2800" b="1" i="1" dirty="0" smtClean="0">
                <a:solidFill>
                  <a:srgbClr val="480048"/>
                </a:solidFill>
              </a:rPr>
              <a:t>Productividad  (</a:t>
            </a:r>
            <a:r>
              <a:rPr lang="es-MX" sz="2800" b="1" i="1" dirty="0" smtClean="0">
                <a:solidFill>
                  <a:schemeClr val="accent4">
                    <a:lumMod val="75000"/>
                  </a:schemeClr>
                </a:solidFill>
              </a:rPr>
              <a:t>calidad</a:t>
            </a:r>
            <a:r>
              <a:rPr lang="es-MX" sz="2800" b="1" i="1" dirty="0" smtClean="0">
                <a:solidFill>
                  <a:srgbClr val="480048"/>
                </a:solidFill>
              </a:rPr>
              <a:t>) e Impacto</a:t>
            </a:r>
          </a:p>
          <a:p>
            <a:endParaRPr lang="es-MX" sz="16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s-MX" sz="2400" b="1" dirty="0" smtClean="0">
                <a:solidFill>
                  <a:schemeClr val="accent4">
                    <a:lumMod val="50000"/>
                  </a:schemeClr>
                </a:solidFill>
              </a:rPr>
              <a:t>Políticas de evaluación con aciertos y desaciertos</a:t>
            </a:r>
          </a:p>
          <a:p>
            <a:endParaRPr lang="es-MX" sz="2400" dirty="0" smtClean="0"/>
          </a:p>
          <a:p>
            <a:pPr algn="ctr"/>
            <a:r>
              <a:rPr lang="es-MX" sz="3200" b="1" i="1" dirty="0" err="1" smtClean="0">
                <a:solidFill>
                  <a:srgbClr val="480048"/>
                </a:solidFill>
              </a:rPr>
              <a:t>Cienciometría</a:t>
            </a:r>
            <a:endParaRPr lang="es-MX" sz="3200" b="1" i="1" dirty="0" smtClean="0">
              <a:solidFill>
                <a:srgbClr val="480048"/>
              </a:solidFill>
            </a:endParaRPr>
          </a:p>
          <a:p>
            <a:pPr algn="ctr"/>
            <a:endParaRPr lang="es-MX" sz="3200" b="1" i="1" dirty="0" smtClean="0">
              <a:solidFill>
                <a:srgbClr val="480048"/>
              </a:solidFill>
            </a:endParaRPr>
          </a:p>
          <a:p>
            <a:pPr algn="ctr"/>
            <a:r>
              <a:rPr lang="es-MX" sz="3200" b="1" i="1" dirty="0" err="1" smtClean="0">
                <a:solidFill>
                  <a:srgbClr val="480048"/>
                </a:solidFill>
              </a:rPr>
              <a:t>Bibliometría</a:t>
            </a:r>
            <a:r>
              <a:rPr lang="es-MX" sz="3200" b="1" i="1" dirty="0" smtClean="0">
                <a:solidFill>
                  <a:srgbClr val="480048"/>
                </a:solidFill>
              </a:rPr>
              <a:t>   &amp;   Actividad Económica</a:t>
            </a:r>
          </a:p>
          <a:p>
            <a:r>
              <a:rPr lang="es-MX" sz="2800" b="1" i="1" dirty="0" smtClean="0">
                <a:solidFill>
                  <a:srgbClr val="480048"/>
                </a:solidFill>
              </a:rPr>
              <a:t>Documentación: </a:t>
            </a:r>
          </a:p>
          <a:p>
            <a:r>
              <a:rPr lang="es-MX" sz="2800" b="1" i="1" dirty="0" smtClean="0">
                <a:solidFill>
                  <a:srgbClr val="480048"/>
                </a:solidFill>
              </a:rPr>
              <a:t>Art. </a:t>
            </a:r>
            <a:r>
              <a:rPr lang="es-MX" sz="2800" b="1" i="1" dirty="0" err="1" smtClean="0">
                <a:solidFill>
                  <a:srgbClr val="480048"/>
                </a:solidFill>
              </a:rPr>
              <a:t>Cient</a:t>
            </a:r>
            <a:r>
              <a:rPr lang="es-MX" sz="2800" b="1" i="1" dirty="0" smtClean="0">
                <a:solidFill>
                  <a:srgbClr val="480048"/>
                </a:solidFill>
              </a:rPr>
              <a:t>. </a:t>
            </a:r>
            <a:r>
              <a:rPr lang="es-MX" sz="2800" b="1" i="1" dirty="0" err="1" smtClean="0">
                <a:solidFill>
                  <a:srgbClr val="480048"/>
                </a:solidFill>
              </a:rPr>
              <a:t>Reviews</a:t>
            </a:r>
            <a:r>
              <a:rPr lang="es-MX" sz="2800" b="1" i="1" dirty="0" smtClean="0">
                <a:solidFill>
                  <a:srgbClr val="480048"/>
                </a:solidFill>
              </a:rPr>
              <a:t>, Art. </a:t>
            </a:r>
            <a:r>
              <a:rPr lang="es-MX" sz="2800" b="1" i="1" dirty="0" err="1" smtClean="0">
                <a:solidFill>
                  <a:srgbClr val="480048"/>
                </a:solidFill>
              </a:rPr>
              <a:t>Div</a:t>
            </a:r>
            <a:r>
              <a:rPr lang="es-MX" sz="2800" b="1" i="1" dirty="0" smtClean="0">
                <a:solidFill>
                  <a:srgbClr val="480048"/>
                </a:solidFill>
              </a:rPr>
              <a:t>., </a:t>
            </a:r>
          </a:p>
          <a:p>
            <a:r>
              <a:rPr lang="es-MX" sz="2800" b="1" i="1" dirty="0" smtClean="0">
                <a:solidFill>
                  <a:srgbClr val="480048"/>
                </a:solidFill>
              </a:rPr>
              <a:t>Libros, </a:t>
            </a:r>
            <a:r>
              <a:rPr lang="es-MX" sz="2800" b="1" i="1" u="sng" dirty="0" smtClean="0">
                <a:solidFill>
                  <a:srgbClr val="480048"/>
                </a:solidFill>
              </a:rPr>
              <a:t>Arts. </a:t>
            </a:r>
            <a:r>
              <a:rPr lang="es-MX" sz="2800" b="1" i="1" u="sng" dirty="0" err="1" smtClean="0">
                <a:solidFill>
                  <a:srgbClr val="480048"/>
                </a:solidFill>
              </a:rPr>
              <a:t>Mem</a:t>
            </a:r>
            <a:r>
              <a:rPr lang="es-MX" sz="2800" b="1" i="1" u="sng" dirty="0" smtClean="0">
                <a:solidFill>
                  <a:srgbClr val="480048"/>
                </a:solidFill>
              </a:rPr>
              <a:t> Congresos </a:t>
            </a:r>
          </a:p>
        </p:txBody>
      </p:sp>
      <p:cxnSp>
        <p:nvCxnSpPr>
          <p:cNvPr id="15" name="14 Conector recto de flecha"/>
          <p:cNvCxnSpPr/>
          <p:nvPr/>
        </p:nvCxnSpPr>
        <p:spPr>
          <a:xfrm flipV="1">
            <a:off x="4788024" y="3140968"/>
            <a:ext cx="0" cy="576064"/>
          </a:xfrm>
          <a:prstGeom prst="straightConnector1">
            <a:avLst/>
          </a:prstGeom>
          <a:ln w="57150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138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971600" y="746722"/>
            <a:ext cx="7848872" cy="499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u="sng" dirty="0" smtClean="0">
                <a:solidFill>
                  <a:srgbClr val="480048"/>
                </a:solidFill>
              </a:rPr>
              <a:t>Evaluación y seguimiento</a:t>
            </a:r>
          </a:p>
          <a:p>
            <a:r>
              <a:rPr lang="es-MX" sz="2800" b="1" i="1" dirty="0" smtClean="0">
                <a:solidFill>
                  <a:srgbClr val="480048"/>
                </a:solidFill>
              </a:rPr>
              <a:t>Productividad  (calidad) e Impacto</a:t>
            </a:r>
          </a:p>
          <a:p>
            <a:endParaRPr lang="es-MX" sz="1050" b="1" i="1" dirty="0" smtClean="0">
              <a:solidFill>
                <a:srgbClr val="480048"/>
              </a:solidFill>
            </a:endParaRPr>
          </a:p>
          <a:p>
            <a:endParaRPr lang="es-MX" sz="2400" dirty="0" smtClean="0"/>
          </a:p>
          <a:p>
            <a:r>
              <a:rPr lang="es-MX" sz="3200" b="1" i="1" dirty="0" smtClean="0">
                <a:solidFill>
                  <a:srgbClr val="480048"/>
                </a:solidFill>
              </a:rPr>
              <a:t>Robert Day:</a:t>
            </a:r>
          </a:p>
          <a:p>
            <a:endParaRPr lang="es-MX" sz="3200" b="1" dirty="0" smtClean="0">
              <a:solidFill>
                <a:srgbClr val="480048"/>
              </a:solidFill>
            </a:endParaRPr>
          </a:p>
          <a:p>
            <a:r>
              <a:rPr lang="es-MX" sz="3200" b="1" dirty="0" smtClean="0">
                <a:solidFill>
                  <a:srgbClr val="480048"/>
                </a:solidFill>
              </a:rPr>
              <a:t>"El </a:t>
            </a:r>
            <a:r>
              <a:rPr lang="es-MX" sz="3200" b="1" dirty="0">
                <a:solidFill>
                  <a:srgbClr val="480048"/>
                </a:solidFill>
              </a:rPr>
              <a:t>científico no solo tiene que </a:t>
            </a:r>
            <a:r>
              <a:rPr lang="es-MX" sz="3200" b="1" dirty="0" smtClean="0">
                <a:solidFill>
                  <a:srgbClr val="480048"/>
                </a:solidFill>
              </a:rPr>
              <a:t>hacer ciencia,  </a:t>
            </a:r>
            <a:r>
              <a:rPr lang="es-MX" sz="3200" b="1" dirty="0">
                <a:solidFill>
                  <a:srgbClr val="480048"/>
                </a:solidFill>
              </a:rPr>
              <a:t>sino también </a:t>
            </a:r>
            <a:r>
              <a:rPr lang="es-MX" sz="3200" b="1" dirty="0" smtClean="0">
                <a:solidFill>
                  <a:srgbClr val="480048"/>
                </a:solidFill>
              </a:rPr>
              <a:t>escribirla" </a:t>
            </a:r>
          </a:p>
          <a:p>
            <a:endParaRPr lang="es-MX" sz="3200" b="1" dirty="0" smtClean="0">
              <a:solidFill>
                <a:srgbClr val="480048"/>
              </a:solidFill>
            </a:endParaRPr>
          </a:p>
          <a:p>
            <a:r>
              <a:rPr lang="es-MX" sz="3200" b="1" dirty="0">
                <a:solidFill>
                  <a:srgbClr val="480048"/>
                </a:solidFill>
              </a:rPr>
              <a:t>	</a:t>
            </a:r>
            <a:r>
              <a:rPr lang="es-MX" sz="3200" b="1" i="1" dirty="0" smtClean="0">
                <a:solidFill>
                  <a:srgbClr val="480048"/>
                </a:solidFill>
              </a:rPr>
              <a:t>Publicación científica (socialización del 	conocimiento)</a:t>
            </a:r>
            <a:endParaRPr lang="es-MX" sz="4000" b="1" i="1" dirty="0">
              <a:solidFill>
                <a:srgbClr val="4800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085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6" name="15 CuadroTexto"/>
          <p:cNvSpPr txBox="1"/>
          <p:nvPr/>
        </p:nvSpPr>
        <p:spPr>
          <a:xfrm>
            <a:off x="971600" y="746722"/>
            <a:ext cx="78488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u="sng" dirty="0" smtClean="0">
                <a:solidFill>
                  <a:srgbClr val="480048"/>
                </a:solidFill>
              </a:rPr>
              <a:t>Evaluación y seguimiento</a:t>
            </a:r>
          </a:p>
          <a:p>
            <a:r>
              <a:rPr lang="es-MX" sz="2800" b="1" i="1" dirty="0" smtClean="0">
                <a:solidFill>
                  <a:srgbClr val="480048"/>
                </a:solidFill>
              </a:rPr>
              <a:t>Productividad  (calidad) e Impacto de la obra</a:t>
            </a:r>
          </a:p>
          <a:p>
            <a:endParaRPr lang="es-MX" sz="2800" b="1" i="1" dirty="0" smtClean="0">
              <a:solidFill>
                <a:srgbClr val="480048"/>
              </a:solidFill>
            </a:endParaRPr>
          </a:p>
          <a:p>
            <a:endParaRPr lang="es-MX" sz="1200" b="1" i="1" dirty="0" smtClean="0">
              <a:solidFill>
                <a:srgbClr val="480048"/>
              </a:solidFill>
            </a:endParaRPr>
          </a:p>
          <a:p>
            <a:r>
              <a:rPr lang="es-MX" sz="3200" b="1" dirty="0" smtClean="0">
                <a:solidFill>
                  <a:srgbClr val="480048"/>
                </a:solidFill>
              </a:rPr>
              <a:t>1) Claridad </a:t>
            </a:r>
            <a:r>
              <a:rPr lang="es-MX" sz="3200" b="1" dirty="0">
                <a:solidFill>
                  <a:srgbClr val="480048"/>
                </a:solidFill>
              </a:rPr>
              <a:t>de la exposición del problema</a:t>
            </a:r>
          </a:p>
          <a:p>
            <a:r>
              <a:rPr lang="es-MX" sz="3200" b="1" dirty="0">
                <a:solidFill>
                  <a:srgbClr val="480048"/>
                </a:solidFill>
              </a:rPr>
              <a:t>científico </a:t>
            </a:r>
            <a:r>
              <a:rPr lang="es-MX" sz="3200" b="1" dirty="0" smtClean="0">
                <a:solidFill>
                  <a:srgbClr val="480048"/>
                </a:solidFill>
              </a:rPr>
              <a:t>‘Gap’ que </a:t>
            </a:r>
            <a:r>
              <a:rPr lang="es-MX" sz="3200" b="1" dirty="0">
                <a:solidFill>
                  <a:srgbClr val="480048"/>
                </a:solidFill>
              </a:rPr>
              <a:t>se </a:t>
            </a:r>
            <a:r>
              <a:rPr lang="es-MX" sz="3200" b="1" dirty="0" smtClean="0">
                <a:solidFill>
                  <a:srgbClr val="480048"/>
                </a:solidFill>
              </a:rPr>
              <a:t>aborda.</a:t>
            </a:r>
          </a:p>
          <a:p>
            <a:endParaRPr lang="es-MX" sz="3200" b="1" dirty="0">
              <a:solidFill>
                <a:srgbClr val="480048"/>
              </a:solidFill>
            </a:endParaRPr>
          </a:p>
          <a:p>
            <a:r>
              <a:rPr lang="es-MX" sz="3200" b="1" dirty="0" smtClean="0">
                <a:solidFill>
                  <a:srgbClr val="480048"/>
                </a:solidFill>
              </a:rPr>
              <a:t>2</a:t>
            </a:r>
            <a:r>
              <a:rPr lang="es-MX" sz="3200" b="1" dirty="0">
                <a:solidFill>
                  <a:srgbClr val="480048"/>
                </a:solidFill>
              </a:rPr>
              <a:t>) V</a:t>
            </a:r>
            <a:r>
              <a:rPr lang="es-MX" sz="3200" b="1" dirty="0" smtClean="0">
                <a:solidFill>
                  <a:srgbClr val="480048"/>
                </a:solidFill>
              </a:rPr>
              <a:t>alidez </a:t>
            </a:r>
            <a:r>
              <a:rPr lang="es-MX" sz="3200" b="1" dirty="0">
                <a:solidFill>
                  <a:srgbClr val="480048"/>
                </a:solidFill>
              </a:rPr>
              <a:t>del </a:t>
            </a:r>
            <a:r>
              <a:rPr lang="es-MX" sz="3200" b="1" dirty="0" smtClean="0">
                <a:solidFill>
                  <a:srgbClr val="480048"/>
                </a:solidFill>
              </a:rPr>
              <a:t>diseño y </a:t>
            </a:r>
            <a:r>
              <a:rPr lang="es-MX" sz="3200" b="1" dirty="0">
                <a:solidFill>
                  <a:srgbClr val="480048"/>
                </a:solidFill>
              </a:rPr>
              <a:t>los métodos empleados para resolverlo</a:t>
            </a:r>
            <a:r>
              <a:rPr lang="es-MX" sz="3200" b="1" dirty="0" smtClean="0">
                <a:solidFill>
                  <a:srgbClr val="480048"/>
                </a:solidFill>
              </a:rPr>
              <a:t>.</a:t>
            </a:r>
          </a:p>
          <a:p>
            <a:endParaRPr lang="es-MX" sz="3200" b="1" dirty="0">
              <a:solidFill>
                <a:srgbClr val="480048"/>
              </a:solidFill>
            </a:endParaRPr>
          </a:p>
          <a:p>
            <a:r>
              <a:rPr lang="es-MX" sz="2800" b="1" u="sng" dirty="0" smtClean="0">
                <a:solidFill>
                  <a:srgbClr val="480048"/>
                </a:solidFill>
              </a:rPr>
              <a:t>Objetividad y Metodología </a:t>
            </a:r>
            <a:r>
              <a:rPr lang="es-MX" sz="2800" b="1" i="1" u="sng" dirty="0" smtClean="0">
                <a:solidFill>
                  <a:srgbClr val="480048"/>
                </a:solidFill>
              </a:rPr>
              <a:t>ad hoc</a:t>
            </a:r>
          </a:p>
        </p:txBody>
      </p:sp>
    </p:spTree>
    <p:extLst>
      <p:ext uri="{BB962C8B-B14F-4D97-AF65-F5344CB8AC3E}">
        <p14:creationId xmlns:p14="http://schemas.microsoft.com/office/powerpoint/2010/main" val="1625576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2"/>
          <p:cNvGrpSpPr/>
          <p:nvPr/>
        </p:nvGrpSpPr>
        <p:grpSpPr>
          <a:xfrm>
            <a:off x="-36512" y="5445224"/>
            <a:ext cx="9216000" cy="1440160"/>
            <a:chOff x="-36512" y="5445224"/>
            <a:chExt cx="9216000" cy="1440160"/>
          </a:xfrm>
        </p:grpSpPr>
        <p:sp>
          <p:nvSpPr>
            <p:cNvPr id="4" name="Rectangle 2"/>
            <p:cNvSpPr/>
            <p:nvPr/>
          </p:nvSpPr>
          <p:spPr>
            <a:xfrm>
              <a:off x="13055" y="5445224"/>
              <a:ext cx="915606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75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" name="Rectangle 2"/>
            <p:cNvSpPr/>
            <p:nvPr/>
          </p:nvSpPr>
          <p:spPr>
            <a:xfrm>
              <a:off x="0" y="5640367"/>
              <a:ext cx="9144000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solidFill>
              <a:schemeClr val="bg1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" name="Rectangle 2"/>
            <p:cNvSpPr/>
            <p:nvPr/>
          </p:nvSpPr>
          <p:spPr>
            <a:xfrm>
              <a:off x="0" y="5712375"/>
              <a:ext cx="9179488" cy="926227"/>
            </a:xfrm>
            <a:custGeom>
              <a:avLst/>
              <a:gdLst>
                <a:gd name="connsiteX0" fmla="*/ 0 w 9144000"/>
                <a:gd name="connsiteY0" fmla="*/ 0 h 936136"/>
                <a:gd name="connsiteX1" fmla="*/ 9144000 w 9144000"/>
                <a:gd name="connsiteY1" fmla="*/ 0 h 936136"/>
                <a:gd name="connsiteX2" fmla="*/ 9144000 w 9144000"/>
                <a:gd name="connsiteY2" fmla="*/ 936136 h 936136"/>
                <a:gd name="connsiteX3" fmla="*/ 0 w 9144000"/>
                <a:gd name="connsiteY3" fmla="*/ 936136 h 936136"/>
                <a:gd name="connsiteX4" fmla="*/ 0 w 9144000"/>
                <a:gd name="connsiteY4" fmla="*/ 0 h 936136"/>
                <a:gd name="connsiteX0" fmla="*/ 0 w 9155875"/>
                <a:gd name="connsiteY0" fmla="*/ 23751 h 959887"/>
                <a:gd name="connsiteX1" fmla="*/ 9155875 w 9155875"/>
                <a:gd name="connsiteY1" fmla="*/ 0 h 959887"/>
                <a:gd name="connsiteX2" fmla="*/ 9144000 w 9155875"/>
                <a:gd name="connsiteY2" fmla="*/ 959887 h 959887"/>
                <a:gd name="connsiteX3" fmla="*/ 0 w 9155875"/>
                <a:gd name="connsiteY3" fmla="*/ 959887 h 959887"/>
                <a:gd name="connsiteX4" fmla="*/ 0 w 9155875"/>
                <a:gd name="connsiteY4" fmla="*/ 23751 h 959887"/>
                <a:gd name="connsiteX0" fmla="*/ 0 w 9167750"/>
                <a:gd name="connsiteY0" fmla="*/ 534390 h 959887"/>
                <a:gd name="connsiteX1" fmla="*/ 9167750 w 9167750"/>
                <a:gd name="connsiteY1" fmla="*/ 0 h 959887"/>
                <a:gd name="connsiteX2" fmla="*/ 9155875 w 9167750"/>
                <a:gd name="connsiteY2" fmla="*/ 959887 h 959887"/>
                <a:gd name="connsiteX3" fmla="*/ 11875 w 9167750"/>
                <a:gd name="connsiteY3" fmla="*/ 959887 h 959887"/>
                <a:gd name="connsiteX4" fmla="*/ 0 w 9167750"/>
                <a:gd name="connsiteY4" fmla="*/ 534390 h 959887"/>
                <a:gd name="connsiteX0" fmla="*/ 0 w 9179626"/>
                <a:gd name="connsiteY0" fmla="*/ 641268 h 959887"/>
                <a:gd name="connsiteX1" fmla="*/ 9179626 w 9179626"/>
                <a:gd name="connsiteY1" fmla="*/ 0 h 959887"/>
                <a:gd name="connsiteX2" fmla="*/ 9167751 w 9179626"/>
                <a:gd name="connsiteY2" fmla="*/ 959887 h 959887"/>
                <a:gd name="connsiteX3" fmla="*/ 23751 w 9179626"/>
                <a:gd name="connsiteY3" fmla="*/ 959887 h 959887"/>
                <a:gd name="connsiteX4" fmla="*/ 0 w 9179626"/>
                <a:gd name="connsiteY4" fmla="*/ 641268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6059"/>
                <a:gd name="connsiteY0" fmla="*/ 537573 h 959887"/>
                <a:gd name="connsiteX1" fmla="*/ 9156059 w 9156059"/>
                <a:gd name="connsiteY1" fmla="*/ 0 h 959887"/>
                <a:gd name="connsiteX2" fmla="*/ 9144184 w 9156059"/>
                <a:gd name="connsiteY2" fmla="*/ 959887 h 959887"/>
                <a:gd name="connsiteX3" fmla="*/ 184 w 9156059"/>
                <a:gd name="connsiteY3" fmla="*/ 959887 h 959887"/>
                <a:gd name="connsiteX4" fmla="*/ 0 w 9156059"/>
                <a:gd name="connsiteY4" fmla="*/ 537573 h 959887"/>
                <a:gd name="connsiteX0" fmla="*/ 0 w 9150450"/>
                <a:gd name="connsiteY0" fmla="*/ 459035 h 881349"/>
                <a:gd name="connsiteX1" fmla="*/ 9150450 w 9150450"/>
                <a:gd name="connsiteY1" fmla="*/ 0 h 881349"/>
                <a:gd name="connsiteX2" fmla="*/ 9144184 w 9150450"/>
                <a:gd name="connsiteY2" fmla="*/ 881349 h 881349"/>
                <a:gd name="connsiteX3" fmla="*/ 184 w 9150450"/>
                <a:gd name="connsiteY3" fmla="*/ 881349 h 881349"/>
                <a:gd name="connsiteX4" fmla="*/ 0 w 9150450"/>
                <a:gd name="connsiteY4" fmla="*/ 459035 h 881349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  <a:gd name="connsiteX0" fmla="*/ 0 w 9156060"/>
                <a:gd name="connsiteY0" fmla="*/ 503913 h 926227"/>
                <a:gd name="connsiteX1" fmla="*/ 9156060 w 9156060"/>
                <a:gd name="connsiteY1" fmla="*/ 0 h 926227"/>
                <a:gd name="connsiteX2" fmla="*/ 9144184 w 9156060"/>
                <a:gd name="connsiteY2" fmla="*/ 926227 h 926227"/>
                <a:gd name="connsiteX3" fmla="*/ 184 w 9156060"/>
                <a:gd name="connsiteY3" fmla="*/ 926227 h 926227"/>
                <a:gd name="connsiteX4" fmla="*/ 0 w 9156060"/>
                <a:gd name="connsiteY4" fmla="*/ 503913 h 92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060" h="926227">
                  <a:moveTo>
                    <a:pt x="0" y="503913"/>
                  </a:moveTo>
                  <a:cubicBezTo>
                    <a:pt x="3395472" y="586652"/>
                    <a:pt x="6742067" y="309888"/>
                    <a:pt x="9156060" y="0"/>
                  </a:cubicBezTo>
                  <a:cubicBezTo>
                    <a:pt x="9153971" y="293783"/>
                    <a:pt x="9146273" y="632444"/>
                    <a:pt x="9144184" y="926227"/>
                  </a:cubicBezTo>
                  <a:lnTo>
                    <a:pt x="184" y="926227"/>
                  </a:lnTo>
                  <a:cubicBezTo>
                    <a:pt x="123" y="785456"/>
                    <a:pt x="61" y="644684"/>
                    <a:pt x="0" y="503913"/>
                  </a:cubicBezTo>
                  <a:close/>
                </a:path>
              </a:pathLst>
            </a:custGeom>
            <a:gradFill>
              <a:gsLst>
                <a:gs pos="81000">
                  <a:srgbClr val="E6E6E6"/>
                </a:gs>
                <a:gs pos="100000">
                  <a:schemeClr val="bg1">
                    <a:lumMod val="75000"/>
                  </a:schemeClr>
                </a:gs>
              </a:gsLst>
              <a:lin ang="20400000" scaled="0"/>
            </a:gra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7" name="Rectangle 9"/>
            <p:cNvSpPr/>
            <p:nvPr/>
          </p:nvSpPr>
          <p:spPr>
            <a:xfrm>
              <a:off x="-36512" y="6561384"/>
              <a:ext cx="9216000" cy="32400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grpSp>
        <p:nvGrpSpPr>
          <p:cNvPr id="8" name="Group 11"/>
          <p:cNvGrpSpPr/>
          <p:nvPr/>
        </p:nvGrpSpPr>
        <p:grpSpPr>
          <a:xfrm>
            <a:off x="-12714" y="836712"/>
            <a:ext cx="840298" cy="504056"/>
            <a:chOff x="-36512" y="836712"/>
            <a:chExt cx="840298" cy="504056"/>
          </a:xfrm>
        </p:grpSpPr>
        <p:sp>
          <p:nvSpPr>
            <p:cNvPr id="9" name="1 Rectángulo redondeado"/>
            <p:cNvSpPr/>
            <p:nvPr/>
          </p:nvSpPr>
          <p:spPr>
            <a:xfrm>
              <a:off x="515754" y="836712"/>
              <a:ext cx="288032" cy="504056"/>
            </a:xfrm>
            <a:prstGeom prst="roundRect">
              <a:avLst/>
            </a:prstGeom>
            <a:solidFill>
              <a:schemeClr val="accent4">
                <a:lumMod val="5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0" name="5 Rectángulo redondeado"/>
            <p:cNvSpPr/>
            <p:nvPr/>
          </p:nvSpPr>
          <p:spPr>
            <a:xfrm>
              <a:off x="188752" y="836712"/>
              <a:ext cx="288032" cy="5040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1" name="7 Rectángulo redondeado"/>
            <p:cNvSpPr/>
            <p:nvPr/>
          </p:nvSpPr>
          <p:spPr>
            <a:xfrm>
              <a:off x="-36512" y="836712"/>
              <a:ext cx="174260" cy="50405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noFill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  <p:pic>
        <p:nvPicPr>
          <p:cNvPr id="12" name="7 Imagen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2844" y1="95127" x2="87650" y2="95783"/>
                        <a14:foregroundMark x1="90195" y1="95408" x2="95659" y2="973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5791882"/>
            <a:ext cx="864096" cy="690044"/>
          </a:xfrm>
          <a:prstGeom prst="rect">
            <a:avLst/>
          </a:prstGeom>
        </p:spPr>
      </p:pic>
      <p:sp>
        <p:nvSpPr>
          <p:cNvPr id="13" name="AutoShape 2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4" name="AutoShape 4" descr="https://mail-attachment.googleusercontent.com/attachment/u/0/?saduie=AG9B_P_ClvKrspQuFl_cPqx6vTfR&amp;attid=0.1&amp;disp=emb&amp;view=att&amp;th=13fed22bd106824a"/>
          <p:cNvSpPr>
            <a:spLocks noChangeAspect="1" noChangeArrowheads="1"/>
          </p:cNvSpPr>
          <p:nvPr/>
        </p:nvSpPr>
        <p:spPr bwMode="auto">
          <a:xfrm>
            <a:off x="21590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grpSp>
        <p:nvGrpSpPr>
          <p:cNvPr id="15" name="Group 10"/>
          <p:cNvGrpSpPr/>
          <p:nvPr/>
        </p:nvGrpSpPr>
        <p:grpSpPr>
          <a:xfrm>
            <a:off x="1928432" y="653045"/>
            <a:ext cx="1655762" cy="1200329"/>
            <a:chOff x="1187426" y="894445"/>
            <a:chExt cx="1655762" cy="1200329"/>
          </a:xfrm>
        </p:grpSpPr>
        <p:sp>
          <p:nvSpPr>
            <p:cNvPr id="17" name="12 CuadroTexto"/>
            <p:cNvSpPr txBox="1">
              <a:spLocks noChangeArrowheads="1"/>
            </p:cNvSpPr>
            <p:nvPr/>
          </p:nvSpPr>
          <p:spPr bwMode="auto">
            <a:xfrm>
              <a:off x="1187426" y="894445"/>
              <a:ext cx="1655762" cy="1200329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/>
              <a:r>
                <a:rPr lang="es-MX" b="1" dirty="0">
                  <a:solidFill>
                    <a:srgbClr val="480048"/>
                  </a:solidFill>
                </a:rPr>
                <a:t>General</a:t>
              </a:r>
            </a:p>
            <a:p>
              <a:endParaRPr lang="es-MX" b="1" dirty="0" smtClean="0">
                <a:solidFill>
                  <a:srgbClr val="480048"/>
                </a:solidFill>
              </a:endParaRPr>
            </a:p>
            <a:p>
              <a:endParaRPr lang="es-MX" b="1" dirty="0">
                <a:solidFill>
                  <a:srgbClr val="480048"/>
                </a:solidFill>
              </a:endParaRPr>
            </a:p>
            <a:p>
              <a:pPr algn="ctr"/>
              <a:r>
                <a:rPr lang="es-MX" b="1" dirty="0" smtClean="0">
                  <a:solidFill>
                    <a:srgbClr val="480048"/>
                  </a:solidFill>
                </a:rPr>
                <a:t>Específico</a:t>
              </a:r>
              <a:endParaRPr lang="es-MX" b="1" dirty="0">
                <a:solidFill>
                  <a:srgbClr val="480048"/>
                </a:solidFill>
              </a:endParaRPr>
            </a:p>
          </p:txBody>
        </p:sp>
        <p:sp>
          <p:nvSpPr>
            <p:cNvPr id="18" name="Down Arrow 1"/>
            <p:cNvSpPr/>
            <p:nvPr/>
          </p:nvSpPr>
          <p:spPr>
            <a:xfrm>
              <a:off x="1528572" y="1260363"/>
              <a:ext cx="1009284" cy="380197"/>
            </a:xfrm>
            <a:prstGeom prst="downArrow">
              <a:avLst>
                <a:gd name="adj1" fmla="val 70817"/>
                <a:gd name="adj2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2"/>
          <p:cNvGrpSpPr/>
          <p:nvPr/>
        </p:nvGrpSpPr>
        <p:grpSpPr>
          <a:xfrm>
            <a:off x="1937847" y="4512046"/>
            <a:ext cx="1655762" cy="1200329"/>
            <a:chOff x="1167837" y="4522887"/>
            <a:chExt cx="1655762" cy="1200329"/>
          </a:xfrm>
        </p:grpSpPr>
        <p:sp>
          <p:nvSpPr>
            <p:cNvPr id="20" name="18 CuadroTexto"/>
            <p:cNvSpPr txBox="1">
              <a:spLocks noChangeArrowheads="1"/>
            </p:cNvSpPr>
            <p:nvPr/>
          </p:nvSpPr>
          <p:spPr bwMode="auto">
            <a:xfrm>
              <a:off x="1167837" y="4522887"/>
              <a:ext cx="1655762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MX" b="1" dirty="0" smtClean="0">
                  <a:solidFill>
                    <a:srgbClr val="480048"/>
                  </a:solidFill>
                </a:rPr>
                <a:t>específico</a:t>
              </a:r>
            </a:p>
            <a:p>
              <a:pPr algn="ctr"/>
              <a:endParaRPr lang="es-MX" b="1" dirty="0"/>
            </a:p>
            <a:p>
              <a:pPr algn="ctr"/>
              <a:endParaRPr lang="es-MX" b="1" dirty="0"/>
            </a:p>
            <a:p>
              <a:pPr algn="ctr"/>
              <a:r>
                <a:rPr lang="es-MX" b="1" dirty="0">
                  <a:solidFill>
                    <a:srgbClr val="480048"/>
                  </a:solidFill>
                </a:rPr>
                <a:t>General</a:t>
              </a:r>
            </a:p>
          </p:txBody>
        </p:sp>
        <p:sp>
          <p:nvSpPr>
            <p:cNvPr id="21" name="Down Arrow 39"/>
            <p:cNvSpPr/>
            <p:nvPr/>
          </p:nvSpPr>
          <p:spPr>
            <a:xfrm>
              <a:off x="1514408" y="4984585"/>
              <a:ext cx="945304" cy="380197"/>
            </a:xfrm>
            <a:prstGeom prst="downArrow">
              <a:avLst>
                <a:gd name="adj1" fmla="val 70817"/>
                <a:gd name="adj2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5 Rectángulo"/>
          <p:cNvSpPr/>
          <p:nvPr/>
        </p:nvSpPr>
        <p:spPr bwMode="auto">
          <a:xfrm>
            <a:off x="1084306" y="2724913"/>
            <a:ext cx="2400225" cy="954107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s-MX" sz="2800" b="1" dirty="0" smtClean="0">
                <a:solidFill>
                  <a:srgbClr val="480048"/>
                </a:solidFill>
                <a:latin typeface="+mj-lt"/>
              </a:rPr>
              <a:t>Secciones centrales </a:t>
            </a:r>
            <a:endParaRPr lang="es-MX" sz="2800" b="1" dirty="0">
              <a:solidFill>
                <a:srgbClr val="480048"/>
              </a:solidFill>
              <a:latin typeface="+mj-lt"/>
            </a:endParaRPr>
          </a:p>
        </p:txBody>
      </p:sp>
      <p:grpSp>
        <p:nvGrpSpPr>
          <p:cNvPr id="23" name="1 Grupo"/>
          <p:cNvGrpSpPr>
            <a:grpSpLocks/>
          </p:cNvGrpSpPr>
          <p:nvPr/>
        </p:nvGrpSpPr>
        <p:grpSpPr bwMode="auto">
          <a:xfrm>
            <a:off x="3610145" y="230167"/>
            <a:ext cx="4490248" cy="5410200"/>
            <a:chOff x="3337563" y="1866980"/>
            <a:chExt cx="3610701" cy="4154308"/>
          </a:xfrm>
        </p:grpSpPr>
        <p:sp>
          <p:nvSpPr>
            <p:cNvPr id="24" name="9 Trapecio"/>
            <p:cNvSpPr/>
            <p:nvPr/>
          </p:nvSpPr>
          <p:spPr>
            <a:xfrm flipV="1">
              <a:off x="3635638" y="2276560"/>
              <a:ext cx="3312626" cy="792342"/>
            </a:xfrm>
            <a:prstGeom prst="trapezoid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s-MX" b="1" dirty="0">
                <a:solidFill>
                  <a:srgbClr val="480048"/>
                </a:solidFill>
              </a:endParaRPr>
            </a:p>
          </p:txBody>
        </p:sp>
        <p:sp>
          <p:nvSpPr>
            <p:cNvPr id="25" name="2 Rectángulo"/>
            <p:cNvSpPr/>
            <p:nvPr/>
          </p:nvSpPr>
          <p:spPr>
            <a:xfrm>
              <a:off x="3851374" y="4148924"/>
              <a:ext cx="2881154" cy="921554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endParaRPr lang="es-MX" b="1" dirty="0">
                <a:latin typeface="+mj-lt"/>
              </a:endParaRPr>
            </a:p>
            <a:p>
              <a:pPr algn="ctr">
                <a:defRPr/>
              </a:pPr>
              <a:r>
                <a:rPr lang="es-MX" b="1" dirty="0" smtClean="0">
                  <a:solidFill>
                    <a:srgbClr val="480048"/>
                  </a:solidFill>
                  <a:latin typeface="+mj-lt"/>
                </a:rPr>
                <a:t>RESULTADOS</a:t>
              </a:r>
              <a:endParaRPr lang="es-MX" b="1" dirty="0">
                <a:solidFill>
                  <a:srgbClr val="480048"/>
                </a:solidFill>
                <a:latin typeface="+mj-lt"/>
              </a:endParaRPr>
            </a:p>
            <a:p>
              <a:pPr algn="ctr">
                <a:defRPr/>
              </a:pP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(</a:t>
              </a:r>
              <a:r>
                <a:rPr lang="en-US" b="1" dirty="0" smtClean="0">
                  <a:solidFill>
                    <a:srgbClr val="480048"/>
                  </a:solidFill>
                  <a:latin typeface="+mj-lt"/>
                </a:rPr>
                <a:t>Lo</a:t>
              </a: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 </a:t>
              </a:r>
              <a:r>
                <a:rPr lang="en-US" b="1" dirty="0" err="1" smtClean="0">
                  <a:solidFill>
                    <a:srgbClr val="480048"/>
                  </a:solidFill>
                  <a:latin typeface="+mj-lt"/>
                </a:rPr>
                <a:t>que</a:t>
              </a: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 </a:t>
              </a:r>
              <a:r>
                <a:rPr lang="en-US" b="1" dirty="0" err="1" smtClean="0">
                  <a:solidFill>
                    <a:srgbClr val="480048"/>
                  </a:solidFill>
                  <a:latin typeface="+mj-lt"/>
                </a:rPr>
                <a:t>encontré</a:t>
              </a:r>
              <a:r>
                <a:rPr lang="en-US" b="1" dirty="0" smtClean="0">
                  <a:solidFill>
                    <a:srgbClr val="480048"/>
                  </a:solidFill>
                  <a:latin typeface="+mj-lt"/>
                </a:rPr>
                <a:t>/vi</a:t>
              </a:r>
              <a:r>
                <a:rPr 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)</a:t>
              </a:r>
            </a:p>
            <a:p>
              <a:pPr algn="ctr">
                <a:defRPr/>
              </a:pPr>
              <a:endParaRPr lang="es-MX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26" name="3 Rectángulo"/>
            <p:cNvSpPr/>
            <p:nvPr/>
          </p:nvSpPr>
          <p:spPr>
            <a:xfrm>
              <a:off x="3851374" y="3140822"/>
              <a:ext cx="2881154" cy="921554"/>
            </a:xfrm>
            <a:prstGeom prst="rect">
              <a:avLst/>
            </a:prstGeom>
            <a:gradFill flip="none" rotWithShape="1">
              <a:gsLst>
                <a:gs pos="13000">
                  <a:srgbClr val="8DB142"/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5400000" scaled="1"/>
              <a:tileRect/>
            </a:gradFill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endParaRPr lang="es-MX" b="1" dirty="0">
                <a:solidFill>
                  <a:srgbClr val="480048"/>
                </a:solidFill>
                <a:latin typeface="+mj-lt"/>
              </a:endParaRPr>
            </a:p>
            <a:p>
              <a:pPr algn="ctr">
                <a:defRPr/>
              </a:pPr>
              <a:r>
                <a:rPr lang="es-MX" b="1" dirty="0" smtClean="0">
                  <a:solidFill>
                    <a:srgbClr val="480048"/>
                  </a:solidFill>
                  <a:latin typeface="+mj-lt"/>
                </a:rPr>
                <a:t>METODOLOGÍA</a:t>
              </a:r>
              <a:endParaRPr lang="es-MX" b="1" dirty="0">
                <a:solidFill>
                  <a:srgbClr val="480048"/>
                </a:solidFill>
                <a:latin typeface="+mj-lt"/>
              </a:endParaRPr>
            </a:p>
            <a:p>
              <a:pPr algn="ctr">
                <a:defRPr/>
              </a:pPr>
              <a:r>
                <a:rPr lang="en-US" b="1" dirty="0" smtClean="0">
                  <a:solidFill>
                    <a:srgbClr val="480048"/>
                  </a:solidFill>
                  <a:latin typeface="+mj-lt"/>
                </a:rPr>
                <a:t>(Lo </a:t>
              </a:r>
              <a:r>
                <a:rPr lang="en-US" b="1" dirty="0" err="1" smtClean="0">
                  <a:solidFill>
                    <a:srgbClr val="480048"/>
                  </a:solidFill>
                  <a:latin typeface="+mj-lt"/>
                </a:rPr>
                <a:t>que</a:t>
              </a:r>
              <a:r>
                <a:rPr lang="en-US" b="1" dirty="0" smtClean="0">
                  <a:solidFill>
                    <a:srgbClr val="480048"/>
                  </a:solidFill>
                  <a:latin typeface="+mj-lt"/>
                </a:rPr>
                <a:t> </a:t>
              </a:r>
              <a:r>
                <a:rPr lang="en-US" b="1" dirty="0" err="1" smtClean="0">
                  <a:solidFill>
                    <a:srgbClr val="480048"/>
                  </a:solidFill>
                  <a:latin typeface="+mj-lt"/>
                </a:rPr>
                <a:t>hice</a:t>
              </a:r>
              <a:r>
                <a:rPr lang="en-US" b="1" dirty="0" smtClean="0">
                  <a:solidFill>
                    <a:srgbClr val="480048"/>
                  </a:solidFill>
                  <a:latin typeface="+mj-lt"/>
                </a:rPr>
                <a:t>/</a:t>
              </a:r>
              <a:r>
                <a:rPr lang="en-US" b="1" dirty="0" err="1" smtClean="0">
                  <a:solidFill>
                    <a:srgbClr val="480048"/>
                  </a:solidFill>
                  <a:latin typeface="+mj-lt"/>
                </a:rPr>
                <a:t>usé</a:t>
              </a:r>
              <a:r>
                <a:rPr lang="en-US" b="1" dirty="0" smtClean="0">
                  <a:solidFill>
                    <a:srgbClr val="480048"/>
                  </a:solidFill>
                  <a:latin typeface="+mj-lt"/>
                </a:rPr>
                <a:t>)</a:t>
              </a:r>
            </a:p>
            <a:p>
              <a:pPr algn="ctr">
                <a:defRPr/>
              </a:pPr>
              <a:endParaRPr lang="es-MX" b="1" dirty="0">
                <a:solidFill>
                  <a:srgbClr val="480048"/>
                </a:solidFill>
                <a:latin typeface="+mj-lt"/>
              </a:endParaRPr>
            </a:p>
          </p:txBody>
        </p:sp>
        <p:sp>
          <p:nvSpPr>
            <p:cNvPr id="27" name="4 Rectángulo"/>
            <p:cNvSpPr/>
            <p:nvPr/>
          </p:nvSpPr>
          <p:spPr>
            <a:xfrm>
              <a:off x="3851374" y="2555708"/>
              <a:ext cx="2881154" cy="284024"/>
            </a:xfrm>
            <a:prstGeom prst="rect">
              <a:avLst/>
            </a:prstGeom>
            <a:noFill/>
            <a:ln w="3175"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s-MX" b="1" dirty="0" smtClean="0">
                  <a:solidFill>
                    <a:srgbClr val="480048"/>
                  </a:solidFill>
                  <a:latin typeface="+mj-lt"/>
                </a:rPr>
                <a:t>INTRODUCCIÓN</a:t>
              </a:r>
              <a:endParaRPr lang="es-MX" b="1" dirty="0">
                <a:solidFill>
                  <a:srgbClr val="480048"/>
                </a:solidFill>
                <a:latin typeface="+mj-lt"/>
              </a:endParaRPr>
            </a:p>
          </p:txBody>
        </p:sp>
        <p:sp>
          <p:nvSpPr>
            <p:cNvPr id="29" name="6 Rectángulo"/>
            <p:cNvSpPr/>
            <p:nvPr/>
          </p:nvSpPr>
          <p:spPr>
            <a:xfrm>
              <a:off x="3851374" y="1866980"/>
              <a:ext cx="2881154" cy="283597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s-MX" b="1" dirty="0" smtClean="0">
                  <a:solidFill>
                    <a:srgbClr val="480048"/>
                  </a:solidFill>
                  <a:latin typeface="+mj-lt"/>
                </a:rPr>
                <a:t>Resumen</a:t>
              </a:r>
              <a:endParaRPr lang="es-MX" b="1" dirty="0">
                <a:solidFill>
                  <a:srgbClr val="480048"/>
                </a:solidFill>
                <a:latin typeface="+mj-lt"/>
              </a:endParaRPr>
            </a:p>
          </p:txBody>
        </p:sp>
        <p:sp>
          <p:nvSpPr>
            <p:cNvPr id="30" name="7 Trapecio"/>
            <p:cNvSpPr/>
            <p:nvPr/>
          </p:nvSpPr>
          <p:spPr>
            <a:xfrm>
              <a:off x="3635638" y="5157027"/>
              <a:ext cx="3312626" cy="864261"/>
            </a:xfrm>
            <a:prstGeom prst="trapezoid">
              <a:avLst/>
            </a:prstGeom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s-MX">
                <a:solidFill>
                  <a:srgbClr val="480048"/>
                </a:solidFill>
              </a:endParaRPr>
            </a:p>
          </p:txBody>
        </p:sp>
        <p:sp>
          <p:nvSpPr>
            <p:cNvPr id="31" name="8 Rectángulo"/>
            <p:cNvSpPr/>
            <p:nvPr/>
          </p:nvSpPr>
          <p:spPr>
            <a:xfrm>
              <a:off x="4004559" y="5311838"/>
              <a:ext cx="2583720" cy="496128"/>
            </a:xfrm>
            <a:prstGeom prst="rect">
              <a:avLst/>
            </a:prstGeom>
            <a:ln w="3175">
              <a:noFill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s-MX" b="1" dirty="0" smtClean="0">
                  <a:solidFill>
                    <a:srgbClr val="480048"/>
                  </a:solidFill>
                  <a:latin typeface="+mj-lt"/>
                </a:rPr>
                <a:t>DISCUSIÓN</a:t>
              </a:r>
              <a:r>
                <a:rPr lang="es-MX" b="1" dirty="0">
                  <a:solidFill>
                    <a:srgbClr val="480048"/>
                  </a:solidFill>
                  <a:latin typeface="+mj-lt"/>
                </a:rPr>
                <a:t>/</a:t>
              </a:r>
            </a:p>
            <a:p>
              <a:pPr algn="ctr">
                <a:defRPr/>
              </a:pPr>
              <a:r>
                <a:rPr lang="es-MX" b="1" dirty="0" smtClean="0">
                  <a:solidFill>
                    <a:srgbClr val="480048"/>
                  </a:solidFill>
                  <a:latin typeface="+mj-lt"/>
                </a:rPr>
                <a:t>CONCLUSIÓN</a:t>
              </a:r>
              <a:endParaRPr lang="es-MX" b="1" dirty="0">
                <a:solidFill>
                  <a:srgbClr val="480048"/>
                </a:solidFill>
                <a:latin typeface="+mj-lt"/>
              </a:endParaRPr>
            </a:p>
          </p:txBody>
        </p:sp>
        <p:sp>
          <p:nvSpPr>
            <p:cNvPr id="32" name="10 Abrir llave"/>
            <p:cNvSpPr/>
            <p:nvPr/>
          </p:nvSpPr>
          <p:spPr>
            <a:xfrm>
              <a:off x="3337563" y="3140822"/>
              <a:ext cx="120099" cy="1944284"/>
            </a:xfrm>
            <a:prstGeom prst="leftBrace">
              <a:avLst>
                <a:gd name="adj1" fmla="val 8333"/>
                <a:gd name="adj2" fmla="val 48816"/>
              </a:avLst>
            </a:prstGeom>
            <a:ln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s-MX" b="1" dirty="0"/>
            </a:p>
          </p:txBody>
        </p:sp>
      </p:grpSp>
      <p:sp>
        <p:nvSpPr>
          <p:cNvPr id="2" name="1 CuadroTexto"/>
          <p:cNvSpPr txBox="1"/>
          <p:nvPr/>
        </p:nvSpPr>
        <p:spPr>
          <a:xfrm>
            <a:off x="8204919" y="763567"/>
            <a:ext cx="615553" cy="4876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vert"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480048"/>
                </a:solidFill>
              </a:rPr>
              <a:t>Coherencia</a:t>
            </a:r>
            <a:endParaRPr lang="es-MX" sz="2800" b="1" dirty="0">
              <a:solidFill>
                <a:srgbClr val="4800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192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2499</TotalTime>
  <Words>911</Words>
  <Application>Microsoft Macintosh PowerPoint</Application>
  <PresentationFormat>Presentación en pantalla (4:3)</PresentationFormat>
  <Paragraphs>187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¿Como evaluar los productos y el impacto de la investigación científica y el desarrollo tecnológico?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Investigación e innovación tecnológica pertinentes</dc:title>
  <dc:creator>1</dc:creator>
  <cp:lastModifiedBy>Nora Lopez</cp:lastModifiedBy>
  <cp:revision>164</cp:revision>
  <dcterms:created xsi:type="dcterms:W3CDTF">2013-11-04T05:26:25Z</dcterms:created>
  <dcterms:modified xsi:type="dcterms:W3CDTF">2013-11-28T15:14:04Z</dcterms:modified>
</cp:coreProperties>
</file>