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3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6" r:id="rId9"/>
    <p:sldId id="267" r:id="rId10"/>
    <p:sldId id="264" r:id="rId11"/>
    <p:sldId id="269" r:id="rId12"/>
    <p:sldId id="276" r:id="rId13"/>
    <p:sldId id="268" r:id="rId14"/>
    <p:sldId id="270" r:id="rId15"/>
    <p:sldId id="275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13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E8D93-C1BA-B449-9EC4-EAD1B4908E4B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E8D93-C1BA-B449-9EC4-EAD1B4908E4B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E8D93-C1BA-B449-9EC4-EAD1B4908E4B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E8D93-C1BA-B449-9EC4-EAD1B4908E4B}" type="slidenum">
              <a:rPr lang="es-ES" smtClean="0"/>
              <a:t>‹Nr.›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E8D93-C1BA-B449-9EC4-EAD1B4908E4B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E8D93-C1BA-B449-9EC4-EAD1B4908E4B}" type="slidenum">
              <a:rPr lang="es-ES" smtClean="0"/>
              <a:t>‹Nr.›</a:t>
            </a:fld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E8D93-C1BA-B449-9EC4-EAD1B4908E4B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E8D93-C1BA-B449-9EC4-EAD1B4908E4B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E8D93-C1BA-B449-9EC4-EAD1B4908E4B}" type="slidenum">
              <a:rPr lang="es-ES" smtClean="0"/>
              <a:t>‹Nr.›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E8D93-C1BA-B449-9EC4-EAD1B4908E4B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593850B-CB74-5947-BE88-A159554A22E6}" type="datetimeFigureOut">
              <a:rPr lang="es-ES" smtClean="0"/>
              <a:t>28/10/15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07E8D93-C1BA-B449-9EC4-EAD1B4908E4B}" type="slidenum">
              <a:rPr lang="es-ES" smtClean="0"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974663"/>
            <a:ext cx="7772400" cy="1470025"/>
          </a:xfrm>
        </p:spPr>
        <p:txBody>
          <a:bodyPr>
            <a:noAutofit/>
          </a:bodyPr>
          <a:lstStyle/>
          <a:p>
            <a:r>
              <a:rPr lang="es-ES" sz="3200" dirty="0" smtClean="0"/>
              <a:t>Identificación de indicadores de desempeño del Marco de Referencia del COMEAA, Versión 6.0 Enero 2014</a:t>
            </a:r>
            <a:endParaRPr lang="es-ES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90703" y="4149797"/>
            <a:ext cx="7667497" cy="1752600"/>
          </a:xfrm>
        </p:spPr>
        <p:txBody>
          <a:bodyPr>
            <a:normAutofit/>
          </a:bodyPr>
          <a:lstStyle/>
          <a:p>
            <a:pPr algn="just"/>
            <a:r>
              <a:rPr lang="es-ES" sz="2800" dirty="0" smtClean="0">
                <a:solidFill>
                  <a:schemeClr val="tx1"/>
                </a:solidFill>
              </a:rPr>
              <a:t>PROPUESTAS METODOLÓGICAS DE MEJORA DEL PROCESO DE EVALUACIÓN</a:t>
            </a:r>
            <a:endParaRPr lang="es-ES" sz="2800" dirty="0">
              <a:solidFill>
                <a:schemeClr val="tx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659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41464"/>
            <a:ext cx="8229600" cy="1143000"/>
          </a:xfrm>
        </p:spPr>
        <p:txBody>
          <a:bodyPr>
            <a:normAutofit/>
          </a:bodyPr>
          <a:lstStyle/>
          <a:p>
            <a:r>
              <a:rPr lang="es-ES" b="1" dirty="0" smtClean="0"/>
              <a:t>¿Como se logró la acreditación?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35065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 smtClean="0"/>
              <a:t>Con el cumplimiento de estándares mínimos.</a:t>
            </a:r>
          </a:p>
          <a:p>
            <a:pPr marL="0" indent="0">
              <a:buNone/>
            </a:pPr>
            <a:r>
              <a:rPr lang="es-ES" sz="2800" dirty="0" smtClean="0"/>
              <a:t>  Después de </a:t>
            </a:r>
            <a:r>
              <a:rPr lang="es-ES" sz="2800" dirty="0"/>
              <a:t>5 años (</a:t>
            </a:r>
            <a:r>
              <a:rPr lang="es-ES" sz="2800" dirty="0" smtClean="0"/>
              <a:t>en algunos casos 10 años) se </a:t>
            </a:r>
            <a:r>
              <a:rPr lang="es-ES" sz="2800" dirty="0" smtClean="0"/>
              <a:t>observa:</a:t>
            </a:r>
          </a:p>
          <a:p>
            <a:pPr marL="0" indent="0">
              <a:buNone/>
            </a:pPr>
            <a:endParaRPr lang="es-ES" sz="1800" dirty="0" smtClean="0"/>
          </a:p>
          <a:p>
            <a:pPr marL="0" indent="0">
              <a:buNone/>
            </a:pPr>
            <a:r>
              <a:rPr lang="es-ES" sz="2800" dirty="0" smtClean="0"/>
              <a:t>-</a:t>
            </a:r>
            <a:r>
              <a:rPr lang="es-ES" sz="2800" dirty="0" smtClean="0"/>
              <a:t>Mantenimiento de estándares (estancamiento)</a:t>
            </a:r>
          </a:p>
          <a:p>
            <a:pPr marL="0" indent="0">
              <a:buNone/>
            </a:pPr>
            <a:r>
              <a:rPr lang="es-ES" sz="2800" dirty="0" smtClean="0"/>
              <a:t>-</a:t>
            </a:r>
            <a:r>
              <a:rPr lang="es-ES" sz="2800" dirty="0" smtClean="0"/>
              <a:t>Involución</a:t>
            </a:r>
          </a:p>
          <a:p>
            <a:pPr marL="0" indent="0">
              <a:buNone/>
            </a:pPr>
            <a:r>
              <a:rPr lang="es-ES" sz="2800" dirty="0"/>
              <a:t>-</a:t>
            </a:r>
            <a:r>
              <a:rPr lang="es-ES" sz="2800" dirty="0" smtClean="0"/>
              <a:t>Evolución</a:t>
            </a:r>
            <a:endParaRPr lang="es-ES" sz="2800" dirty="0"/>
          </a:p>
          <a:p>
            <a:pPr marL="0" indent="0">
              <a:buNone/>
            </a:pPr>
            <a:endParaRPr lang="es-ES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98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28046"/>
            <a:ext cx="576060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Problemática de atención a recomendaciones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702512"/>
            <a:ext cx="8229600" cy="3348224"/>
          </a:xfrm>
        </p:spPr>
        <p:txBody>
          <a:bodyPr>
            <a:normAutofit/>
          </a:bodyPr>
          <a:lstStyle/>
          <a:p>
            <a:r>
              <a:rPr lang="es-ES" sz="2800" dirty="0" smtClean="0"/>
              <a:t>Planta académica saturada de trabajo</a:t>
            </a:r>
          </a:p>
          <a:p>
            <a:r>
              <a:rPr lang="es-ES" sz="2800" dirty="0" smtClean="0"/>
              <a:t>Falta de planeaci</a:t>
            </a:r>
            <a:r>
              <a:rPr lang="es-ES" sz="2800" dirty="0" smtClean="0"/>
              <a:t>ón al D</a:t>
            </a:r>
            <a:r>
              <a:rPr lang="es-ES" sz="2800" dirty="0" smtClean="0"/>
              <a:t>esignar </a:t>
            </a:r>
            <a:r>
              <a:rPr lang="es-ES" sz="2800" dirty="0" smtClean="0"/>
              <a:t>responsables por áreas ¿a quien le corresponde?</a:t>
            </a:r>
          </a:p>
          <a:p>
            <a:r>
              <a:rPr lang="es-ES" sz="2800" dirty="0" smtClean="0"/>
              <a:t>Ordenar recomendaciones de acuerdo a procesos, objetivos e importancia.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8514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737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28046"/>
            <a:ext cx="576060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Problemática de atención a recomendaciones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885598"/>
            <a:ext cx="8229600" cy="1852977"/>
          </a:xfrm>
        </p:spPr>
        <p:txBody>
          <a:bodyPr>
            <a:normAutofit/>
          </a:bodyPr>
          <a:lstStyle/>
          <a:p>
            <a:r>
              <a:rPr lang="es-ES" sz="2800" b="1" dirty="0" smtClean="0"/>
              <a:t>Cambios de administración </a:t>
            </a:r>
            <a:r>
              <a:rPr lang="es-ES" sz="2800" dirty="0" smtClean="0"/>
              <a:t>y en ocasiones para las nuevas administraciones (Directores) la licenciatura no es prioridad.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8514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498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331081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s-ES_tradnl" dirty="0" smtClean="0"/>
              <a:t>¿</a:t>
            </a:r>
            <a:r>
              <a:rPr lang="es-ES_tradnl" sz="2800" dirty="0" smtClean="0"/>
              <a:t>Es necesario replantear </a:t>
            </a:r>
            <a:r>
              <a:rPr lang="es-ES_tradnl" sz="2800" dirty="0"/>
              <a:t>la </a:t>
            </a:r>
            <a:r>
              <a:rPr lang="es-ES_tradnl" sz="2800" dirty="0" smtClean="0"/>
              <a:t>forma </a:t>
            </a:r>
            <a:r>
              <a:rPr lang="es-ES_tradnl" sz="2800" dirty="0"/>
              <a:t>de </a:t>
            </a:r>
            <a:r>
              <a:rPr lang="es-ES_tradnl" sz="2800" dirty="0" smtClean="0"/>
              <a:t>evaluar? </a:t>
            </a:r>
            <a:endParaRPr lang="es-MX" sz="2800" dirty="0"/>
          </a:p>
          <a:p>
            <a:pPr marL="0" indent="0">
              <a:buNone/>
            </a:pPr>
            <a:r>
              <a:rPr lang="es-ES_tradnl" sz="2800" dirty="0"/>
              <a:t> </a:t>
            </a:r>
            <a:endParaRPr lang="es-MX" sz="2800" dirty="0"/>
          </a:p>
          <a:p>
            <a:pPr marL="0" indent="0">
              <a:buNone/>
            </a:pPr>
            <a:r>
              <a:rPr lang="es-ES_tradnl" sz="2800" dirty="0"/>
              <a:t>¿De que manera se puede lograr una evaluación menos desgastante, sin perder la profundidad?</a:t>
            </a:r>
            <a:endParaRPr lang="es-MX" sz="2800" dirty="0"/>
          </a:p>
          <a:p>
            <a:pPr marL="0" indent="0">
              <a:buNone/>
            </a:pPr>
            <a:endParaRPr lang="es-ES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015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012697" y="2934904"/>
            <a:ext cx="49780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 smtClean="0"/>
              <a:t>Mecánica de trabajo</a:t>
            </a:r>
          </a:p>
        </p:txBody>
      </p:sp>
    </p:spTree>
    <p:extLst>
      <p:ext uri="{BB962C8B-B14F-4D97-AF65-F5344CB8AC3E}">
        <p14:creationId xmlns:p14="http://schemas.microsoft.com/office/powerpoint/2010/main" val="2986573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2800" dirty="0" smtClean="0"/>
              <a:t>A</a:t>
            </a:r>
            <a:r>
              <a:rPr lang="es-ES_tradnl" sz="2800" dirty="0"/>
              <a:t>).-Identificar cuales son los indicadores que ustedes consideran que ya no deberían evaluarse en el refrendo y ¿porque?   (Indicar categoría y número de indicador)</a:t>
            </a:r>
            <a:endParaRPr lang="es-MX" sz="2800" dirty="0"/>
          </a:p>
          <a:p>
            <a:pPr marL="0" indent="0">
              <a:buNone/>
            </a:pPr>
            <a:endParaRPr lang="es-MX" sz="2800" dirty="0"/>
          </a:p>
          <a:p>
            <a:pPr lvl="0"/>
            <a:r>
              <a:rPr lang="es-ES_tradnl" sz="2800" dirty="0"/>
              <a:t>Ya están resueltos</a:t>
            </a:r>
            <a:endParaRPr lang="es-MX" sz="2800" dirty="0"/>
          </a:p>
          <a:p>
            <a:pPr lvl="0"/>
            <a:r>
              <a:rPr lang="es-ES_tradnl" sz="2800" dirty="0"/>
              <a:t>No son importantes</a:t>
            </a:r>
            <a:endParaRPr lang="es-MX" sz="2800" dirty="0"/>
          </a:p>
          <a:p>
            <a:pPr lvl="0"/>
            <a:r>
              <a:rPr lang="es-ES_tradnl" sz="2800" dirty="0"/>
              <a:t>No aplican</a:t>
            </a:r>
            <a:endParaRPr lang="es-MX" sz="2800" dirty="0"/>
          </a:p>
          <a:p>
            <a:pPr lvl="0"/>
            <a:r>
              <a:rPr lang="es-ES_tradnl" sz="2800" dirty="0"/>
              <a:t>Otros</a:t>
            </a:r>
            <a:endParaRPr lang="es-MX" sz="2800" dirty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903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dirty="0"/>
              <a:t>B).- ¿Cuales podrían modificarse en sus estándares ?</a:t>
            </a: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r>
              <a:rPr lang="es-ES_tradnl" sz="3200" dirty="0"/>
              <a:t>C).- ¿Podrían incluirse nuevos indicadores</a:t>
            </a:r>
            <a:r>
              <a:rPr lang="es-ES_tradnl" sz="3200" dirty="0" smtClean="0"/>
              <a:t>?</a:t>
            </a:r>
            <a:endParaRPr lang="es-MX" sz="3200" dirty="0" smtClean="0"/>
          </a:p>
          <a:p>
            <a:pPr marL="0" indent="0">
              <a:buNone/>
            </a:pPr>
            <a:r>
              <a:rPr lang="es-MX" sz="3200" dirty="0"/>
              <a:t> </a:t>
            </a:r>
            <a:r>
              <a:rPr lang="es-MX" sz="3200" dirty="0" smtClean="0"/>
              <a:t>         De ser así:</a:t>
            </a:r>
            <a:endParaRPr lang="es-MX" sz="3200" dirty="0"/>
          </a:p>
          <a:p>
            <a:pPr marL="0" indent="0">
              <a:buNone/>
            </a:pPr>
            <a:r>
              <a:rPr lang="es-ES_tradnl" sz="3200" dirty="0" smtClean="0"/>
              <a:t>  -  </a:t>
            </a:r>
            <a:r>
              <a:rPr lang="es-ES_tradnl" sz="3200" dirty="0"/>
              <a:t>¿Qué aspectos considerarían?</a:t>
            </a:r>
            <a:endParaRPr lang="es-MX" sz="3200" dirty="0"/>
          </a:p>
          <a:p>
            <a:endParaRPr lang="es-ES" sz="3200" dirty="0" smtClean="0"/>
          </a:p>
          <a:p>
            <a:endParaRPr lang="es-ES" sz="3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085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_tradnl" sz="2800" dirty="0"/>
              <a:t>D).-Identificar los principales problemas para el cumplimiento de los indicadores</a:t>
            </a:r>
            <a:endParaRPr lang="es-MX" sz="2800" dirty="0"/>
          </a:p>
          <a:p>
            <a:pPr marL="0" indent="0" algn="just">
              <a:buNone/>
            </a:pPr>
            <a:endParaRPr lang="es-MX" sz="2800" dirty="0"/>
          </a:p>
          <a:p>
            <a:pPr lvl="0"/>
            <a:r>
              <a:rPr lang="es-ES_tradnl" sz="2800" dirty="0"/>
              <a:t>Recursos económicos</a:t>
            </a:r>
            <a:endParaRPr lang="es-MX" sz="2800" dirty="0"/>
          </a:p>
          <a:p>
            <a:pPr lvl="0"/>
            <a:r>
              <a:rPr lang="es-ES_tradnl" sz="2800" dirty="0"/>
              <a:t>Relaciones interpersonales</a:t>
            </a:r>
            <a:endParaRPr lang="es-MX" sz="2800" dirty="0"/>
          </a:p>
          <a:p>
            <a:pPr lvl="0"/>
            <a:r>
              <a:rPr lang="es-ES_tradnl" sz="2800" dirty="0"/>
              <a:t>Planeación / Dirección.</a:t>
            </a:r>
            <a:endParaRPr lang="es-MX" sz="2800" dirty="0"/>
          </a:p>
          <a:p>
            <a:pPr lvl="0"/>
            <a:r>
              <a:rPr lang="es-ES_tradnl" sz="2800" dirty="0"/>
              <a:t>Otras</a:t>
            </a:r>
            <a:r>
              <a:rPr lang="es-ES_tradnl" sz="2800" dirty="0" smtClean="0"/>
              <a:t>.</a:t>
            </a:r>
            <a:endParaRPr lang="es-MX" sz="2800" dirty="0" smtClean="0"/>
          </a:p>
          <a:p>
            <a:pPr marL="0" lvl="0" indent="0">
              <a:buNone/>
            </a:pPr>
            <a:r>
              <a:rPr lang="es-ES_tradnl" sz="2800" dirty="0"/>
              <a:t> </a:t>
            </a:r>
            <a:endParaRPr lang="es-MX" sz="2800" dirty="0"/>
          </a:p>
          <a:p>
            <a:pPr marL="0" indent="0" algn="just">
              <a:buNone/>
            </a:pPr>
            <a:r>
              <a:rPr lang="es-ES_tradnl" sz="2800" dirty="0" smtClean="0"/>
              <a:t>E</a:t>
            </a:r>
            <a:r>
              <a:rPr lang="es-ES_tradnl" sz="2800" dirty="0"/>
              <a:t>).- Problemática que se ha tenido para la implantación de un modelo de calidad y mejora continua en las instituciones. (SGC)</a:t>
            </a:r>
            <a:endParaRPr lang="es-MX" sz="2800" dirty="0"/>
          </a:p>
          <a:p>
            <a:endParaRPr lang="es-ES" sz="2800" dirty="0" smtClean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3928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b="1" dirty="0"/>
              <a:t>Requisitos  para cada Mesa de Trabajo</a:t>
            </a:r>
            <a:endParaRPr lang="es-MX" sz="3200" dirty="0"/>
          </a:p>
          <a:p>
            <a:pPr marL="0" indent="0">
              <a:buNone/>
            </a:pPr>
            <a:r>
              <a:rPr lang="es-ES_tradnl" sz="3200" dirty="0"/>
              <a:t> </a:t>
            </a:r>
            <a:endParaRPr lang="es-MX" sz="3200" dirty="0"/>
          </a:p>
          <a:p>
            <a:pPr marL="0" indent="0">
              <a:buNone/>
            </a:pPr>
            <a:r>
              <a:rPr lang="es-ES_tradnl" sz="3200" dirty="0"/>
              <a:t>-</a:t>
            </a:r>
            <a:r>
              <a:rPr lang="es-ES_tradnl" sz="3200" dirty="0" smtClean="0"/>
              <a:t>Presentación </a:t>
            </a:r>
            <a:r>
              <a:rPr lang="es-ES_tradnl" sz="3200" dirty="0"/>
              <a:t>de resultados</a:t>
            </a:r>
            <a:endParaRPr lang="es-MX" sz="3200" dirty="0"/>
          </a:p>
          <a:p>
            <a:pPr marL="0" indent="0">
              <a:buNone/>
            </a:pPr>
            <a:r>
              <a:rPr lang="es-ES_tradnl" sz="3200" dirty="0" smtClean="0"/>
              <a:t>-Presentar </a:t>
            </a:r>
            <a:r>
              <a:rPr lang="es-ES_tradnl" sz="3200" dirty="0"/>
              <a:t>minuta de trabajos en físico y en electrónico.</a:t>
            </a:r>
            <a:endParaRPr lang="es-MX" sz="3200" dirty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941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" sz="3200" b="1" dirty="0" smtClean="0"/>
              <a:t>MARCO DE REFERENCIA 2014</a:t>
            </a:r>
          </a:p>
          <a:p>
            <a:endParaRPr lang="es-ES" sz="3200" dirty="0"/>
          </a:p>
          <a:p>
            <a:r>
              <a:rPr lang="es-ES" sz="3200" dirty="0" smtClean="0"/>
              <a:t>10 CATEGORIAS</a:t>
            </a:r>
          </a:p>
          <a:p>
            <a:r>
              <a:rPr lang="es-ES" sz="3200" dirty="0" smtClean="0"/>
              <a:t>49 CRITERIOS</a:t>
            </a:r>
          </a:p>
          <a:p>
            <a:r>
              <a:rPr lang="es-ES" sz="3200" dirty="0" smtClean="0"/>
              <a:t>82 INDICADORES</a:t>
            </a:r>
            <a:endParaRPr lang="es-ES" sz="3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689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38109"/>
            <a:ext cx="8229600" cy="1143000"/>
          </a:xfrm>
        </p:spPr>
        <p:txBody>
          <a:bodyPr/>
          <a:lstStyle/>
          <a:p>
            <a:pPr algn="r"/>
            <a:r>
              <a:rPr lang="es-ES" b="1" dirty="0" smtClean="0"/>
              <a:t>Categorías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791906"/>
            <a:ext cx="8229600" cy="4525963"/>
          </a:xfrm>
        </p:spPr>
        <p:txBody>
          <a:bodyPr>
            <a:normAutofit/>
          </a:bodyPr>
          <a:lstStyle/>
          <a:p>
            <a:r>
              <a:rPr lang="es-ES" dirty="0" smtClean="0"/>
              <a:t>Personal académico</a:t>
            </a:r>
          </a:p>
          <a:p>
            <a:r>
              <a:rPr lang="es-ES" dirty="0" smtClean="0"/>
              <a:t>Estudiantes</a:t>
            </a:r>
          </a:p>
          <a:p>
            <a:r>
              <a:rPr lang="es-ES" dirty="0" smtClean="0"/>
              <a:t>Plan de estudios</a:t>
            </a:r>
          </a:p>
          <a:p>
            <a:r>
              <a:rPr lang="es-ES" dirty="0" smtClean="0"/>
              <a:t>Evaluación del aprendizaje</a:t>
            </a:r>
          </a:p>
          <a:p>
            <a:r>
              <a:rPr lang="es-ES" dirty="0" smtClean="0"/>
              <a:t>Formación Integral</a:t>
            </a:r>
          </a:p>
          <a:p>
            <a:r>
              <a:rPr lang="es-ES" dirty="0" smtClean="0"/>
              <a:t>Servicios de apoyo para el aprendizaje</a:t>
            </a:r>
          </a:p>
          <a:p>
            <a:r>
              <a:rPr lang="es-ES" dirty="0" smtClean="0"/>
              <a:t>Vinculación – Extensión</a:t>
            </a:r>
          </a:p>
          <a:p>
            <a:r>
              <a:rPr lang="es-ES" dirty="0" smtClean="0"/>
              <a:t>Investigación</a:t>
            </a:r>
          </a:p>
          <a:p>
            <a:r>
              <a:rPr lang="es-ES" dirty="0" smtClean="0"/>
              <a:t>Infraestructura y equipamiento</a:t>
            </a:r>
          </a:p>
          <a:p>
            <a:r>
              <a:rPr lang="es-ES" dirty="0" smtClean="0"/>
              <a:t>Gestión administrativa y financiamiento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075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38303"/>
            <a:ext cx="5437131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Procesos institucionales y categorías generales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11803"/>
            <a:ext cx="8229600" cy="4876800"/>
          </a:xfrm>
        </p:spPr>
        <p:txBody>
          <a:bodyPr>
            <a:normAutofit/>
          </a:bodyPr>
          <a:lstStyle/>
          <a:p>
            <a:r>
              <a:rPr lang="es-ES" dirty="0" smtClean="0"/>
              <a:t>Procedimiento de contratación de profesores</a:t>
            </a:r>
          </a:p>
          <a:p>
            <a:r>
              <a:rPr lang="es-ES" dirty="0" smtClean="0"/>
              <a:t>Procedimiento de ingreso de los estudiantes</a:t>
            </a:r>
          </a:p>
          <a:p>
            <a:r>
              <a:rPr lang="es-ES" dirty="0" smtClean="0"/>
              <a:t>Cursos de inducción y detección de deficiencias de conocimientos</a:t>
            </a:r>
          </a:p>
          <a:p>
            <a:r>
              <a:rPr lang="es-ES" dirty="0" smtClean="0"/>
              <a:t>Actividades de formación integral</a:t>
            </a:r>
          </a:p>
          <a:p>
            <a:r>
              <a:rPr lang="es-ES" dirty="0" smtClean="0"/>
              <a:t>Programa de tutorías</a:t>
            </a:r>
          </a:p>
          <a:p>
            <a:r>
              <a:rPr lang="es-ES" dirty="0" smtClean="0"/>
              <a:t>Servicio social y bolsa de trabajo</a:t>
            </a:r>
          </a:p>
          <a:p>
            <a:r>
              <a:rPr lang="es-ES" dirty="0" smtClean="0"/>
              <a:t>Recursos humanos auxiliares</a:t>
            </a:r>
          </a:p>
          <a:p>
            <a:r>
              <a:rPr lang="es-ES" dirty="0" smtClean="0"/>
              <a:t>Políticas de rendición de cuentas.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8514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701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s-ES" b="1" dirty="0" smtClean="0"/>
              <a:t>Indicadores de proceso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708034"/>
            <a:ext cx="8229600" cy="4723729"/>
          </a:xfrm>
        </p:spPr>
        <p:txBody>
          <a:bodyPr>
            <a:normAutofit fontScale="85000" lnSpcReduction="20000"/>
          </a:bodyPr>
          <a:lstStyle/>
          <a:p>
            <a:r>
              <a:rPr lang="es-ES" sz="3000" dirty="0" smtClean="0"/>
              <a:t>Actualización de profesores (pedagógica y disciplinar)</a:t>
            </a:r>
          </a:p>
          <a:p>
            <a:r>
              <a:rPr lang="es-ES" sz="3000" dirty="0" smtClean="0"/>
              <a:t>Movilidad académica (profesores y estudiantes)</a:t>
            </a:r>
          </a:p>
          <a:p>
            <a:r>
              <a:rPr lang="es-ES" sz="3000" dirty="0" smtClean="0"/>
              <a:t>Formación y superación académica (escuelas de reciente creación)</a:t>
            </a:r>
          </a:p>
          <a:p>
            <a:r>
              <a:rPr lang="es-ES" sz="3000" dirty="0" smtClean="0"/>
              <a:t>Número de Perfiles PRODEP y SNI</a:t>
            </a:r>
          </a:p>
          <a:p>
            <a:r>
              <a:rPr lang="es-ES" sz="3000" dirty="0"/>
              <a:t>Evaluación de profesores</a:t>
            </a:r>
          </a:p>
          <a:p>
            <a:r>
              <a:rPr lang="es-ES" sz="3000" dirty="0"/>
              <a:t>Índices de desempeño de los alumnos</a:t>
            </a:r>
          </a:p>
          <a:p>
            <a:r>
              <a:rPr lang="es-ES" sz="3000" dirty="0"/>
              <a:t>Revisión del plan de estudios</a:t>
            </a:r>
          </a:p>
          <a:p>
            <a:r>
              <a:rPr lang="es-ES" sz="3000" dirty="0"/>
              <a:t>Evaluación del </a:t>
            </a:r>
            <a:r>
              <a:rPr lang="es-ES" sz="3000" dirty="0" smtClean="0"/>
              <a:t>aprendizaje (Modelos con competencias)</a:t>
            </a:r>
            <a:endParaRPr lang="es-ES" sz="3000" dirty="0"/>
          </a:p>
          <a:p>
            <a:r>
              <a:rPr lang="es-ES" sz="3000" dirty="0"/>
              <a:t>Seguimiento de egresados</a:t>
            </a:r>
          </a:p>
          <a:p>
            <a:endParaRPr lang="es-ES" sz="3000" dirty="0" smtClean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8514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545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39088"/>
            <a:ext cx="6167932" cy="1143000"/>
          </a:xfrm>
        </p:spPr>
        <p:txBody>
          <a:bodyPr>
            <a:normAutofit fontScale="90000"/>
          </a:bodyPr>
          <a:lstStyle/>
          <a:p>
            <a:r>
              <a:rPr lang="es-ES" sz="4000" b="1" dirty="0" smtClean="0"/>
              <a:t>Indicadores/procesos de planeación</a:t>
            </a:r>
            <a:endParaRPr lang="es-ES" sz="4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762420"/>
            <a:ext cx="8229600" cy="2737159"/>
          </a:xfrm>
        </p:spPr>
        <p:txBody>
          <a:bodyPr>
            <a:normAutofit/>
          </a:bodyPr>
          <a:lstStyle/>
          <a:p>
            <a:r>
              <a:rPr lang="es-ES" sz="3200" dirty="0" smtClean="0"/>
              <a:t>Plan de desarrollo</a:t>
            </a:r>
          </a:p>
          <a:p>
            <a:r>
              <a:rPr lang="es-ES" sz="3200" dirty="0" smtClean="0"/>
              <a:t>Infraestructura y equipamiento</a:t>
            </a:r>
          </a:p>
          <a:p>
            <a:r>
              <a:rPr lang="es-ES" sz="3200" dirty="0" smtClean="0"/>
              <a:t>Gestión de recursos adicionales.</a:t>
            </a:r>
          </a:p>
          <a:p>
            <a:endParaRPr lang="es-ES" sz="3200" dirty="0" smtClean="0"/>
          </a:p>
          <a:p>
            <a:endParaRPr lang="es-ES" sz="32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8514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895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dirty="0" smtClean="0"/>
              <a:t>¿</a:t>
            </a:r>
            <a:r>
              <a:rPr lang="es-ES_tradnl" sz="2800" dirty="0"/>
              <a:t>para qué la calidad? La respuesta obvia tendría que venir de las misiones, visiones, objetivos y perfiles de egreso de cada uno de los programas educativos; desafortunadamente, en el 99% de las ocasiones estas son una compilación de clichés “</a:t>
            </a:r>
            <a:r>
              <a:rPr lang="es-ES_tradnl" sz="2800" i="1" dirty="0"/>
              <a:t>(formar profesionistas de las ciencias (…) con espíritu crítico-propositivo, sustentable, en beneficio de la sociedad y del país…)”</a:t>
            </a:r>
            <a:endParaRPr lang="es-MX" sz="2800" dirty="0"/>
          </a:p>
          <a:p>
            <a:pPr marL="0" indent="0" algn="r">
              <a:buNone/>
            </a:pPr>
            <a:endParaRPr lang="es-ES" sz="2000" b="1" dirty="0" smtClean="0"/>
          </a:p>
          <a:p>
            <a:pPr marL="0" indent="0" algn="r">
              <a:buNone/>
            </a:pPr>
            <a:r>
              <a:rPr lang="es-ES" sz="2000" b="1" dirty="0" smtClean="0"/>
              <a:t>Mauricio Ramírez R</a:t>
            </a:r>
            <a:endParaRPr lang="es-ES" sz="2000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060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800" dirty="0" smtClean="0"/>
              <a:t>Alumnos, egresados y docentes, no conocen la misión, visión y objetivos del programa educativo o facultad.</a:t>
            </a:r>
          </a:p>
          <a:p>
            <a:pPr algn="just"/>
            <a:endParaRPr lang="es-ES" sz="2800" dirty="0" smtClean="0"/>
          </a:p>
          <a:p>
            <a:pPr algn="just"/>
            <a:r>
              <a:rPr lang="es-ES" sz="2800" dirty="0" smtClean="0"/>
              <a:t>Pocos docentes recuerdan el perfil de egreso, el cual evaluaron y contribuyeron a formar.</a:t>
            </a:r>
          </a:p>
          <a:p>
            <a:pPr algn="just"/>
            <a:endParaRPr lang="es-ES" sz="2800" dirty="0" smtClean="0"/>
          </a:p>
          <a:p>
            <a:pPr algn="just"/>
            <a:r>
              <a:rPr lang="es-ES" sz="2800" dirty="0" smtClean="0"/>
              <a:t>Egresados no conocen el perfil de egreso con el cual supuestamente fueron evaluados.</a:t>
            </a:r>
            <a:endParaRPr lang="es-ES" sz="28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714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2800" dirty="0">
                <a:cs typeface="Arial Narrow"/>
              </a:rPr>
              <a:t>¿Cómo medir el logro e impacto real de un programa educativo superior si se basa en clichés que por añadidura nadie </a:t>
            </a:r>
            <a:r>
              <a:rPr lang="es-ES_tradnl" sz="2800" dirty="0" smtClean="0">
                <a:cs typeface="Arial Narrow"/>
              </a:rPr>
              <a:t>conoce?– no </a:t>
            </a:r>
            <a:r>
              <a:rPr lang="es-ES_tradnl" sz="2800" dirty="0">
                <a:cs typeface="Arial Narrow"/>
              </a:rPr>
              <a:t>le significan nada a nadie.</a:t>
            </a:r>
            <a:endParaRPr lang="es-MX" sz="2800" dirty="0">
              <a:cs typeface="Arial Narrow"/>
            </a:endParaRPr>
          </a:p>
          <a:p>
            <a:pPr marL="0" indent="0" algn="just">
              <a:buNone/>
            </a:pPr>
            <a:r>
              <a:rPr lang="es-ES_tradnl" sz="2800" dirty="0">
                <a:cs typeface="Arial Narrow"/>
              </a:rPr>
              <a:t>Por más que parezca una perogrullada, no se pueden lograr objetivos que nadie recuerda y nadie recuerda objetivos que no le significan algo.</a:t>
            </a:r>
            <a:endParaRPr lang="es-MX" sz="2800" dirty="0">
              <a:cs typeface="Arial Narrow"/>
            </a:endParaRPr>
          </a:p>
          <a:p>
            <a:pPr marL="0" indent="0" algn="r">
              <a:buNone/>
            </a:pPr>
            <a:endParaRPr lang="es-ES" sz="2000" b="1" dirty="0" smtClean="0"/>
          </a:p>
          <a:p>
            <a:pPr marL="0" indent="0" algn="r">
              <a:buNone/>
            </a:pPr>
            <a:r>
              <a:rPr lang="es-ES" sz="2000" b="1" dirty="0" smtClean="0"/>
              <a:t>Mauricio Ramírez R</a:t>
            </a:r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5486" cy="99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307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Claridad.thmx</Template>
  <TotalTime>203</TotalTime>
  <Words>589</Words>
  <Application>Microsoft Macintosh PowerPoint</Application>
  <PresentationFormat>Presentación en pantalla (4:3)</PresentationFormat>
  <Paragraphs>94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Claridad</vt:lpstr>
      <vt:lpstr>Identificación de indicadores de desempeño del Marco de Referencia del COMEAA, Versión 6.0 Enero 2014</vt:lpstr>
      <vt:lpstr>Presentación de PowerPoint</vt:lpstr>
      <vt:lpstr>Categorías</vt:lpstr>
      <vt:lpstr>Procesos institucionales y categorías generales</vt:lpstr>
      <vt:lpstr>Indicadores de proceso</vt:lpstr>
      <vt:lpstr>Indicadores/procesos de planeación</vt:lpstr>
      <vt:lpstr>Presentación de PowerPoint</vt:lpstr>
      <vt:lpstr>Presentación de PowerPoint</vt:lpstr>
      <vt:lpstr>Presentación de PowerPoint</vt:lpstr>
      <vt:lpstr>¿Como se logró la acreditación?</vt:lpstr>
      <vt:lpstr>Problemática de atención a recomendaciones</vt:lpstr>
      <vt:lpstr>Problemática de atención a recomendaciones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COMEAA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Rogelio Tovar</dc:creator>
  <cp:lastModifiedBy>Rogelio Tovar</cp:lastModifiedBy>
  <cp:revision>16</cp:revision>
  <dcterms:created xsi:type="dcterms:W3CDTF">2015-10-22T17:33:44Z</dcterms:created>
  <dcterms:modified xsi:type="dcterms:W3CDTF">2015-10-28T11:41:07Z</dcterms:modified>
</cp:coreProperties>
</file>