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144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64A186-07D1-41D9-ADE9-3036A54F1B73}" type="datetimeFigureOut">
              <a:rPr lang="es-ES" altLang="es-MX"/>
              <a:pPr/>
              <a:t>24/11/2013</a:t>
            </a:fld>
            <a:endParaRPr lang="es-ES" alt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 smtClean="0"/>
              <a:t>Haga clic para modificar el estilo de texto del patrón</a:t>
            </a:r>
          </a:p>
          <a:p>
            <a:pPr lvl="1"/>
            <a:r>
              <a:rPr lang="es-ES_tradnl" altLang="es-MX" smtClean="0"/>
              <a:t>Segundo nivel</a:t>
            </a:r>
          </a:p>
          <a:p>
            <a:pPr lvl="2"/>
            <a:r>
              <a:rPr lang="es-ES_tradnl" altLang="es-MX" smtClean="0"/>
              <a:t>Tercer nivel</a:t>
            </a:r>
          </a:p>
          <a:p>
            <a:pPr lvl="3"/>
            <a:r>
              <a:rPr lang="es-ES_tradnl" altLang="es-MX" smtClean="0"/>
              <a:t>Cuarto nivel</a:t>
            </a:r>
          </a:p>
          <a:p>
            <a:pPr lvl="4"/>
            <a:r>
              <a:rPr lang="es-ES_tradnl" altLang="es-MX" smtClean="0"/>
              <a:t>Quinto nivel</a:t>
            </a:r>
            <a:endParaRPr lang="es-ES" altLang="es-MX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AB1613-EEA7-4BA0-AC51-31AEF1BE68F9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706665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8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5AD064-252F-4A38-88D9-A396AC347150}" type="datetimeFigureOut">
              <a:rPr lang="es-ES" altLang="es-MX"/>
              <a:pPr/>
              <a:t>24/11/2013</a:t>
            </a:fld>
            <a:endParaRPr lang="es-ES" alt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EBA62-F31A-4D51-8337-4D3788A9E026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863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FD55D9-AA2C-4CF6-A7D9-4802154EB3A8}" type="datetimeFigureOut">
              <a:rPr lang="es-ES" altLang="es-MX"/>
              <a:pPr/>
              <a:t>24/11/2013</a:t>
            </a:fld>
            <a:endParaRPr lang="es-ES" alt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8A5B-73B5-40AB-A45F-0DBBA11E0EF8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3071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69C19-5B6B-4285-83EB-70AE209E6F63}" type="datetimeFigureOut">
              <a:rPr lang="es-ES" altLang="es-MX"/>
              <a:pPr/>
              <a:t>24/11/2013</a:t>
            </a:fld>
            <a:endParaRPr lang="es-ES" alt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4AA95-77DD-4929-84C7-BDE76DAB7687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4540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EED0E-4F82-4F54-AB27-DA72E242E593}" type="datetimeFigureOut">
              <a:rPr lang="es-ES" altLang="es-MX"/>
              <a:pPr/>
              <a:t>24/11/2013</a:t>
            </a:fld>
            <a:endParaRPr lang="es-ES" alt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9D90E-FAC6-4C51-96D9-DD2BC7ECE3BD}" type="slidenum">
              <a:rPr lang="es-ES" altLang="es-MX"/>
              <a:pPr/>
              <a:t>‹Nº›</a:t>
            </a:fld>
            <a:endParaRPr lang="es-ES" altLang="es-MX"/>
          </a:p>
        </p:txBody>
      </p:sp>
      <p:sp>
        <p:nvSpPr>
          <p:cNvPr id="8" name="1 Título"/>
          <p:cNvSpPr txBox="1">
            <a:spLocks/>
          </p:cNvSpPr>
          <p:nvPr userDrawn="1"/>
        </p:nvSpPr>
        <p:spPr bwMode="auto">
          <a:xfrm>
            <a:off x="443350" y="194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MX" sz="3200" b="1" cap="all" spc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Liderazgo </a:t>
            </a:r>
            <a:r>
              <a:rPr lang="es-MX" sz="3200" b="1" cap="all" spc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efECtIVO </a:t>
            </a:r>
            <a:r>
              <a:rPr lang="es-MX" sz="3200" b="1" cap="all" spc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en procesos de mejora de la calidad</a:t>
            </a:r>
            <a:endParaRPr lang="es-MX" sz="3200" b="1" cap="all" spc="0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8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A3A39-B82F-422C-9086-29D9796A7A1D}" type="datetimeFigureOut">
              <a:rPr lang="es-ES" altLang="es-MX"/>
              <a:pPr/>
              <a:t>24/11/2013</a:t>
            </a:fld>
            <a:endParaRPr lang="es-ES" alt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B6D25-2A29-49EC-B7B4-70161E27254B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3497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6A5D63-1FE8-42F7-8FD6-3F207FA634D4}" type="datetimeFigureOut">
              <a:rPr lang="es-ES" altLang="es-MX"/>
              <a:pPr/>
              <a:t>24/11/2013</a:t>
            </a:fld>
            <a:endParaRPr lang="es-ES" altLang="es-MX"/>
          </a:p>
        </p:txBody>
      </p:sp>
      <p:sp>
        <p:nvSpPr>
          <p:cNvPr id="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68797-BE4F-4750-9015-20DDDDB09F2F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0853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A3C44-1D58-431E-AC10-ECE9F8C6A568}" type="datetimeFigureOut">
              <a:rPr lang="es-ES" altLang="es-MX"/>
              <a:pPr/>
              <a:t>24/11/2013</a:t>
            </a:fld>
            <a:endParaRPr lang="es-ES" altLang="es-MX"/>
          </a:p>
        </p:txBody>
      </p:sp>
      <p:sp>
        <p:nvSpPr>
          <p:cNvPr id="9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3627C-187D-48F0-934B-0E31ED5647D6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9988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B7E93-E185-44C3-90DD-321930471D56}" type="datetimeFigureOut">
              <a:rPr lang="es-ES" altLang="es-MX"/>
              <a:pPr/>
              <a:t>24/11/2013</a:t>
            </a:fld>
            <a:endParaRPr lang="es-ES" altLang="es-MX"/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F586-6491-4767-938C-48A1EB41DEEC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8136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24FBD4-485C-4700-A008-9E1A5BF27283}" type="datetimeFigureOut">
              <a:rPr lang="es-ES" altLang="es-MX"/>
              <a:pPr/>
              <a:t>24/11/2013</a:t>
            </a:fld>
            <a:endParaRPr lang="es-ES" altLang="es-MX"/>
          </a:p>
        </p:txBody>
      </p:sp>
      <p:sp>
        <p:nvSpPr>
          <p:cNvPr id="4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28A74-1737-48AE-9403-67DA2C24811E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42582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95484-7F05-4CC8-9A22-ACE8D62A9FF9}" type="datetimeFigureOut">
              <a:rPr lang="es-ES" altLang="es-MX"/>
              <a:pPr/>
              <a:t>24/11/2013</a:t>
            </a:fld>
            <a:endParaRPr lang="es-ES" altLang="es-MX"/>
          </a:p>
        </p:txBody>
      </p:sp>
      <p:sp>
        <p:nvSpPr>
          <p:cNvPr id="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F3C0D-E1CA-4C38-A7A3-45B72B7F8FE7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952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6D5A6B-7931-4DE5-B912-B03246169050}" type="datetimeFigureOut">
              <a:rPr lang="es-ES" altLang="es-MX"/>
              <a:pPr/>
              <a:t>24/11/2013</a:t>
            </a:fld>
            <a:endParaRPr lang="es-ES" altLang="es-MX"/>
          </a:p>
        </p:txBody>
      </p:sp>
      <p:sp>
        <p:nvSpPr>
          <p:cNvPr id="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C3263-1F2F-4C8E-A488-DBE6C6F2868E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05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 smtClean="0"/>
              <a:t>Clic para editar título</a:t>
            </a:r>
            <a:endParaRPr lang="es-ES" altLang="es-MX" smtClean="0"/>
          </a:p>
        </p:txBody>
      </p:sp>
      <p:sp>
        <p:nvSpPr>
          <p:cNvPr id="1028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 smtClean="0"/>
              <a:t>Haga clic para modificar el estilo de texto del patrón</a:t>
            </a:r>
          </a:p>
          <a:p>
            <a:pPr lvl="1"/>
            <a:r>
              <a:rPr lang="es-ES_tradnl" altLang="es-MX" smtClean="0"/>
              <a:t>Segundo nivel</a:t>
            </a:r>
          </a:p>
          <a:p>
            <a:pPr lvl="2"/>
            <a:r>
              <a:rPr lang="es-ES_tradnl" altLang="es-MX" smtClean="0"/>
              <a:t>Tercer nivel</a:t>
            </a:r>
          </a:p>
          <a:p>
            <a:pPr lvl="3"/>
            <a:r>
              <a:rPr lang="es-ES_tradnl" altLang="es-MX" smtClean="0"/>
              <a:t>Cuarto nivel</a:t>
            </a:r>
          </a:p>
          <a:p>
            <a:pPr lvl="4"/>
            <a:r>
              <a:rPr lang="es-ES_tradnl" altLang="es-MX" smtClean="0"/>
              <a:t>Quinto nivel</a:t>
            </a:r>
            <a:endParaRPr lang="es-ES" altLang="es-MX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30D4E63-37D6-4AF5-987E-9C7AC8F12EE2}" type="datetimeFigureOut">
              <a:rPr lang="es-ES" altLang="es-MX"/>
              <a:pPr/>
              <a:t>24/11/2013</a:t>
            </a:fld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522F4B4-B959-4A06-94E2-AF869619FB37}" type="slidenum">
              <a:rPr lang="es-ES" altLang="es-MX"/>
              <a:pPr/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FFFFFF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FFFFF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FFFFFF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FFFFFF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FFFFFF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251520" y="2244436"/>
            <a:ext cx="8640960" cy="3241964"/>
          </a:xfrm>
        </p:spPr>
        <p:txBody>
          <a:bodyPr/>
          <a:lstStyle/>
          <a:p>
            <a:r>
              <a:rPr lang="es-MX" altLang="es-MX" sz="5400" b="1" dirty="0">
                <a:solidFill>
                  <a:schemeClr val="tx1"/>
                </a:solidFill>
                <a:effectLst>
                  <a:outerShdw blurRad="50800" dist="50800" dir="4200000" algn="tl">
                    <a:schemeClr val="bg1"/>
                  </a:outerShdw>
                </a:effectLst>
              </a:rPr>
              <a:t>LIDERAZGO </a:t>
            </a:r>
            <a:r>
              <a:rPr lang="es-MX" altLang="es-MX" sz="5400" b="1" dirty="0" smtClean="0">
                <a:solidFill>
                  <a:schemeClr val="tx1"/>
                </a:solidFill>
                <a:effectLst>
                  <a:outerShdw blurRad="50800" dist="50800" dir="4200000" algn="tl">
                    <a:schemeClr val="bg1"/>
                  </a:outerShdw>
                </a:effectLst>
              </a:rPr>
              <a:t>EFECTIVO </a:t>
            </a:r>
            <a:r>
              <a:rPr lang="es-MX" altLang="es-MX" sz="5400" b="1" dirty="0">
                <a:solidFill>
                  <a:schemeClr val="tx1"/>
                </a:solidFill>
                <a:effectLst>
                  <a:outerShdw blurRad="50800" dist="50800" dir="4200000" algn="tl">
                    <a:schemeClr val="bg1"/>
                  </a:outerShdw>
                </a:effectLst>
              </a:rPr>
              <a:t>EN PROCESOS DE </a:t>
            </a:r>
            <a:r>
              <a:rPr lang="es-MX" altLang="es-MX" sz="5400" b="1" dirty="0" smtClean="0">
                <a:solidFill>
                  <a:schemeClr val="tx1"/>
                </a:solidFill>
                <a:effectLst>
                  <a:outerShdw blurRad="50800" dist="50800" dir="4200000" algn="tl">
                    <a:schemeClr val="bg1"/>
                  </a:outerShdw>
                </a:effectLst>
              </a:rPr>
              <a:t>MEJORA</a:t>
            </a:r>
            <a:br>
              <a:rPr lang="es-MX" altLang="es-MX" sz="5400" b="1" dirty="0" smtClean="0">
                <a:solidFill>
                  <a:schemeClr val="tx1"/>
                </a:solidFill>
                <a:effectLst>
                  <a:outerShdw blurRad="50800" dist="50800" dir="4200000" algn="tl">
                    <a:schemeClr val="bg1"/>
                  </a:outerShdw>
                </a:effectLst>
              </a:rPr>
            </a:br>
            <a:r>
              <a:rPr lang="es-MX" altLang="es-MX" sz="5400" b="1" dirty="0" smtClean="0">
                <a:solidFill>
                  <a:schemeClr val="tx1"/>
                </a:solidFill>
                <a:effectLst>
                  <a:outerShdw blurRad="50800" dist="50800" dir="4200000" algn="tl">
                    <a:schemeClr val="bg1"/>
                  </a:outerShdw>
                </a:effectLst>
              </a:rPr>
              <a:t>DE LA </a:t>
            </a:r>
            <a:r>
              <a:rPr lang="es-MX" altLang="es-MX" sz="5400" b="1" dirty="0">
                <a:solidFill>
                  <a:schemeClr val="tx1"/>
                </a:solidFill>
                <a:effectLst>
                  <a:outerShdw blurRad="50800" dist="50800" dir="4200000" algn="tl">
                    <a:schemeClr val="bg1"/>
                  </a:outerShdw>
                </a:effectLst>
              </a:rPr>
              <a:t>CALIDAD</a:t>
            </a:r>
            <a:endParaRPr lang="es-MX" altLang="es-MX" sz="5400" b="1" dirty="0" smtClean="0">
              <a:solidFill>
                <a:schemeClr val="tx1"/>
              </a:solidFill>
              <a:effectLst>
                <a:outerShdw blurRad="50800" dist="50800" dir="4200000" algn="tl">
                  <a:schemeClr val="bg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376" y="1916075"/>
            <a:ext cx="889461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b="1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INDICADORES DE CALIDAD ACADÉMICA </a:t>
            </a:r>
            <a:r>
              <a:rPr lang="es-MX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EN LAS IES:</a:t>
            </a:r>
          </a:p>
          <a:p>
            <a:pPr marL="0" indent="0" algn="ctr">
              <a:buNone/>
            </a:pPr>
            <a:r>
              <a:rPr lang="es-MX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 sus programas académicos acreditados o en nivel 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CIEES.</a:t>
            </a:r>
          </a:p>
          <a:p>
            <a:pPr>
              <a:buFont typeface="Wingdings" pitchFamily="2" charset="2"/>
              <a:buChar char="Ø"/>
            </a:pPr>
            <a:endParaRPr lang="es-MX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tiene posgrados que estos estén en el PNPC.</a:t>
            </a:r>
          </a:p>
          <a:p>
            <a:endParaRPr lang="es-MX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96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INDICADORES DE CALIDAD ACADÉMICA PARA LOS PROFESORES DE LAS IES:</a:t>
            </a:r>
          </a:p>
          <a:p>
            <a:pPr marL="0" indent="0" algn="ctr">
              <a:buNone/>
            </a:pPr>
            <a:endParaRPr lang="es-MX" sz="1200" b="1" i="1" dirty="0" smtClean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1074738">
              <a:lnSpc>
                <a:spcPct val="150000"/>
              </a:lnSpc>
              <a:buFont typeface="Wingdings" pitchFamily="2" charset="2"/>
              <a:buChar char="Ø"/>
            </a:pP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 Beca al Desempeño Docente</a:t>
            </a:r>
          </a:p>
          <a:p>
            <a:pPr marL="1074738">
              <a:lnSpc>
                <a:spcPct val="150000"/>
              </a:lnSpc>
              <a:buFont typeface="Wingdings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Contar con el Perfil PROMEP</a:t>
            </a:r>
          </a:p>
          <a:p>
            <a:pPr marL="1074738">
              <a:lnSpc>
                <a:spcPct val="150000"/>
              </a:lnSpc>
              <a:buFont typeface="Wingdings" pitchFamily="2" charset="2"/>
              <a:buChar char="Ø"/>
            </a:pP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Distinción especial: pertenecer al </a:t>
            </a: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</a:t>
            </a: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 de Investigadores (SNI).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73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005" y="1367450"/>
            <a:ext cx="879486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b="1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Durante estos procesos resulta fundamental el liderazgo del director</a:t>
            </a:r>
            <a:r>
              <a:rPr lang="es-MX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es-MX" sz="1100" i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365125" lvl="1" indent="-290513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s-MX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Abriendo y manteniendo canales de comunicación directos y permanentes con todo el personal</a:t>
            </a:r>
            <a:r>
              <a:rPr lang="es-MX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65125" lvl="1" indent="-290513" algn="just">
              <a:spcBef>
                <a:spcPts val="0"/>
              </a:spcBef>
              <a:buFont typeface="Wingdings" pitchFamily="2" charset="2"/>
              <a:buChar char="Ø"/>
            </a:pPr>
            <a:endParaRPr lang="es-MX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lvl="1" indent="-290513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s-MX" sz="3000" spc="-2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Tolerancia, capacidad de escuchar y no ponerse barreras para nadie. En muchas ocasiones,  del personal que más mal te hablan resultan ser tus mejores aliados en los  proyectos de mejora de la calidad.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15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 algn="just">
              <a:buFont typeface="Wingdings" pitchFamily="2" charset="2"/>
              <a:buChar char="Ø"/>
            </a:pPr>
            <a:r>
              <a:rPr lang="es-MX" sz="3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Planear </a:t>
            </a:r>
            <a:r>
              <a:rPr lang="es-MX" sz="3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establecer metas con </a:t>
            </a:r>
            <a:r>
              <a:rPr lang="es-MX" sz="3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el personal.</a:t>
            </a:r>
          </a:p>
          <a:p>
            <a:pPr marL="457200" lvl="1" indent="-457200" algn="just">
              <a:buFont typeface="Wingdings" pitchFamily="2" charset="2"/>
              <a:buChar char="Ø"/>
            </a:pPr>
            <a:endParaRPr lang="es-MX" sz="1000" dirty="0" smtClean="0"/>
          </a:p>
          <a:p>
            <a:pPr marL="457200" lvl="1" indent="-457200" algn="just">
              <a:buFont typeface="Wingdings" pitchFamily="2" charset="2"/>
              <a:buChar char="Ø"/>
            </a:pPr>
            <a:r>
              <a:rPr lang="es-MX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</a:t>
            </a:r>
            <a:r>
              <a:rPr lang="es-MX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 e información </a:t>
            </a:r>
            <a:r>
              <a:rPr lang="es-MX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crear líderes </a:t>
            </a:r>
            <a:r>
              <a:rPr lang="es-MX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cada </a:t>
            </a:r>
            <a:r>
              <a:rPr lang="es-MX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</a:t>
            </a:r>
            <a:r>
              <a:rPr lang="es-MX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(categorías</a:t>
            </a:r>
            <a:r>
              <a:rPr lang="es-MX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457200" lvl="1" indent="-457200" algn="just">
              <a:buFont typeface="Wingdings" pitchFamily="2" charset="2"/>
              <a:buChar char="Ø"/>
            </a:pPr>
            <a:endParaRPr lang="es-MX" sz="1000" dirty="0"/>
          </a:p>
          <a:p>
            <a:pPr marL="457200" lvl="1" indent="-457200" algn="just">
              <a:buFont typeface="Wingdings" pitchFamily="2" charset="2"/>
              <a:buChar char="Ø"/>
            </a:pPr>
            <a:r>
              <a:rPr lang="es-MX" sz="3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Acompañamiento </a:t>
            </a:r>
            <a:r>
              <a:rPr lang="es-MX" sz="3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personal en los procesos de Autoevaluación y posterior Evaluación </a:t>
            </a:r>
            <a:r>
              <a:rPr lang="es-MX" sz="3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situ </a:t>
            </a:r>
            <a:r>
              <a:rPr lang="es-MX" sz="3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el organismo acreditador. (Con esto se le da confianza y </a:t>
            </a:r>
            <a:r>
              <a:rPr lang="es-MX" sz="3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seguridad, </a:t>
            </a:r>
            <a:r>
              <a:rPr lang="es-MX" sz="3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siente apoyado y acompañado).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560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MX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Seguimiento puntual por el Director del Proceso con reuniones semanales, para ir evaluando los avances. El establecimiento de metas semanales es fundamental y genera resultados en muy poco tiempo.</a:t>
            </a:r>
          </a:p>
        </p:txBody>
      </p:sp>
    </p:spTree>
    <p:extLst>
      <p:ext uri="{BB962C8B-B14F-4D97-AF65-F5344CB8AC3E}">
        <p14:creationId xmlns:p14="http://schemas.microsoft.com/office/powerpoint/2010/main" val="14941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En lo posible poner como responsables de las carpetas a los </a:t>
            </a:r>
            <a:r>
              <a:rPr lang="es-MX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directivos </a:t>
            </a:r>
            <a:r>
              <a:rPr lang="es-MX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responsables de los </a:t>
            </a:r>
            <a:r>
              <a:rPr lang="es-MX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procesos:</a:t>
            </a:r>
          </a:p>
          <a:p>
            <a:pPr marL="0" indent="0" algn="just">
              <a:buNone/>
            </a:pPr>
            <a:endParaRPr lang="es-MX" sz="1800" i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527050" lvl="1" algn="just">
              <a:buFont typeface="Wingdings" pitchFamily="2" charset="2"/>
              <a:buChar char="ü"/>
            </a:pPr>
            <a:r>
              <a:rPr lang="es-MX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NORMATIVIDAD = Director o Subdirector</a:t>
            </a:r>
            <a:r>
              <a:rPr lang="es-MX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27050" lvl="1" algn="just">
              <a:buFont typeface="Wingdings" pitchFamily="2" charset="2"/>
              <a:buChar char="ü"/>
            </a:pPr>
            <a:r>
              <a:rPr lang="es-MX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 = Jefe Depto. </a:t>
            </a:r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</a:t>
            </a:r>
            <a:r>
              <a:rPr lang="es-MX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Materiales</a:t>
            </a:r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27050" lvl="1" algn="just">
              <a:buFont typeface="Wingdings" pitchFamily="2" charset="2"/>
              <a:buChar char="ü"/>
            </a:pPr>
            <a:r>
              <a:rPr lang="es-MX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ALUMNOS = Jefe del Depto. Servicios Escolares.</a:t>
            </a:r>
          </a:p>
          <a:p>
            <a:pPr marL="527050" lvl="1" algn="just">
              <a:buFont typeface="Wingdings" pitchFamily="2" charset="2"/>
              <a:buChar char="ü"/>
            </a:pPr>
            <a:r>
              <a:rPr lang="es-MX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VINCULACIÓN = Jefe del Depto. Vinculación.</a:t>
            </a:r>
          </a:p>
          <a:p>
            <a:pPr marL="527050" lvl="1" algn="just">
              <a:buFont typeface="Wingdings" pitchFamily="2" charset="2"/>
              <a:buChar char="ü"/>
            </a:pPr>
            <a:r>
              <a:rPr lang="es-MX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 = Jefe del Depto. Investigación.</a:t>
            </a:r>
          </a:p>
          <a:p>
            <a:pPr marL="527050" lvl="1" algn="just">
              <a:buFont typeface="Wingdings" pitchFamily="2" charset="2"/>
              <a:buChar char="ü"/>
            </a:pPr>
            <a:endParaRPr lang="es-MX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36658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Involucrar a </a:t>
            </a:r>
            <a:r>
              <a:rPr lang="es-MX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todo el personal del plantel en </a:t>
            </a:r>
            <a:r>
              <a:rPr lang="es-MX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el proceso</a:t>
            </a:r>
            <a:r>
              <a:rPr lang="es-MX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es-MX" sz="1800" i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s-MX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es-MX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se sientan parte del mismo, que sientan que la aportación que cada uno hace desde su área es fundamental; desde el </a:t>
            </a:r>
            <a:r>
              <a:rPr lang="es-MX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hace el aseo, el jardinero</a:t>
            </a:r>
            <a:r>
              <a:rPr lang="es-MX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secretarias, auxiliares, responsable </a:t>
            </a:r>
            <a:r>
              <a:rPr lang="es-MX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categoría </a:t>
            </a:r>
            <a:r>
              <a:rPr lang="es-MX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el </a:t>
            </a:r>
            <a:r>
              <a:rPr lang="es-MX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  <a:r>
              <a:rPr lang="es-MX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4390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Coexistencia</a:t>
            </a:r>
            <a:r>
              <a:rPr lang="es-MX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tolerancia e involucramiento de la Sociedad de </a:t>
            </a: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Alumnos </a:t>
            </a:r>
            <a:r>
              <a:rPr lang="es-MX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jefes de grupo </a:t>
            </a: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reuniones </a:t>
            </a:r>
            <a:r>
              <a:rPr lang="es-MX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mensuales, para </a:t>
            </a: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expongan </a:t>
            </a:r>
            <a:r>
              <a:rPr lang="es-MX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 y la dirección plantee alternativas de </a:t>
            </a: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solución en tiempo y forma.</a:t>
            </a:r>
            <a:endParaRPr lang="es-MX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s-MX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Dialogo continuo para lograr la coexistencia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tolerancia e involucramiento de la Delegación Sindical, en lo posible que el 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líder 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sindical coordine el proceso de 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autoevaluación 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mínimo sea responsable de una 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categoría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s-MX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6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Incentivar a todo el personal de acuerdo a su nivel de </a:t>
            </a:r>
            <a:r>
              <a:rPr lang="es-MX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participación:</a:t>
            </a:r>
          </a:p>
          <a:p>
            <a:pPr marL="0" indent="0" algn="just">
              <a:buNone/>
            </a:pPr>
            <a:endParaRPr lang="es-MX" sz="1050" i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731520" lvl="1" indent="-457200" algn="just">
              <a:buFont typeface="Wingdings" pitchFamily="2" charset="2"/>
              <a:buChar char="Ø"/>
            </a:pPr>
            <a:r>
              <a:rPr lang="es-MX" sz="3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del Proceso (Reconocimiento publico y por escrito</a:t>
            </a:r>
            <a:r>
              <a:rPr lang="es-MX" sz="3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31520" lvl="1" indent="-457200" algn="just">
              <a:buFont typeface="Wingdings" pitchFamily="2" charset="2"/>
              <a:buChar char="Ø"/>
            </a:pPr>
            <a:endParaRPr lang="es-MX" sz="1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31520" lvl="1" indent="-457200" algn="just">
              <a:buFont typeface="Wingdings" pitchFamily="2" charset="2"/>
              <a:buChar char="Ø"/>
            </a:pPr>
            <a:r>
              <a:rPr lang="es-MX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Responsables de Categorías (Reconocimiento por escrito</a:t>
            </a:r>
            <a:r>
              <a:rPr lang="es-MX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31520" lvl="1" indent="-457200" algn="just">
              <a:buFont typeface="Wingdings" pitchFamily="2" charset="2"/>
              <a:buChar char="Ø"/>
            </a:pPr>
            <a:endParaRPr lang="es-MX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31520" lvl="1" indent="-457200" algn="just">
              <a:buFont typeface="Wingdings" pitchFamily="2" charset="2"/>
              <a:buChar char="Ø"/>
            </a:pPr>
            <a:r>
              <a:rPr lang="es-MX" sz="3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 del personal (Evento de agradecimiento)</a:t>
            </a:r>
          </a:p>
          <a:p>
            <a:pPr marL="731520" lvl="1" indent="-457200" algn="just">
              <a:buFont typeface="Wingdings" pitchFamily="2" charset="2"/>
              <a:buChar char="Ø"/>
            </a:pPr>
            <a:endParaRPr lang="es-MX" sz="3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1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325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MX" altLang="es-MX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Liderazgo:</a:t>
            </a:r>
          </a:p>
          <a:p>
            <a:pPr marL="2062163" indent="0" algn="just">
              <a:buNone/>
            </a:pPr>
            <a:r>
              <a:rPr lang="es-MX" altLang="es-MX" dirty="0" smtClean="0">
                <a:solidFill>
                  <a:schemeClr val="bg1"/>
                </a:solidFill>
              </a:rPr>
              <a:t> </a:t>
            </a:r>
            <a:r>
              <a:rPr lang="es-MX" alt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Habilidad de una persona que ejerce influencia sobre las personas motivándolas para el logro de un </a:t>
            </a:r>
            <a:r>
              <a:rPr lang="es-MX" alt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</a:t>
            </a:r>
            <a:r>
              <a:rPr lang="es-MX" alt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común</a:t>
            </a:r>
            <a:r>
              <a:rPr lang="es-MX" alt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altLang="es-MX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Efectivo-Eficacia: </a:t>
            </a:r>
            <a:endParaRPr lang="es-MX" altLang="es-MX" i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2062163" indent="0" algn="just">
              <a:buNone/>
            </a:pPr>
            <a:r>
              <a:rPr lang="es-MX" alt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la capacidad </a:t>
            </a:r>
            <a:r>
              <a:rPr lang="es-MX" alt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lograr el </a:t>
            </a:r>
            <a:r>
              <a:rPr lang="es-MX" alt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objetivo, meta o efecto </a:t>
            </a:r>
            <a:r>
              <a:rPr lang="es-MX" alt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desea o espera. </a:t>
            </a:r>
          </a:p>
          <a:p>
            <a:pPr marL="2062163" indent="0" algn="just">
              <a:buNone/>
            </a:pPr>
            <a:endParaRPr lang="es-MX" altLang="es-MX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s-MX" altLang="es-MX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Eficiencia: </a:t>
            </a:r>
            <a:endParaRPr lang="es-MX" altLang="es-MX" i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2062163" indent="0">
              <a:buNone/>
            </a:pPr>
            <a:r>
              <a:rPr lang="es-MX" alt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</a:t>
            </a:r>
            <a:r>
              <a:rPr lang="es-MX" altLang="es-MX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lograr </a:t>
            </a:r>
            <a:r>
              <a:rPr lang="es-MX" alt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objetivo con el mínimo de recursos disponibles.</a:t>
            </a:r>
            <a:endParaRPr lang="es-MX" altLang="es-MX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7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4689533"/>
            <a:ext cx="9144000" cy="1362075"/>
          </a:xfrm>
        </p:spPr>
        <p:txBody>
          <a:bodyPr/>
          <a:lstStyle/>
          <a:p>
            <a:pPr algn="ctr"/>
            <a:r>
              <a:rPr lang="es-MX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¡GRACIAS POR SU ATENCIÓN!</a:t>
            </a:r>
            <a:endParaRPr lang="es-MX" sz="5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838692" y="1707732"/>
            <a:ext cx="7772400" cy="1500187"/>
          </a:xfrm>
        </p:spPr>
        <p:txBody>
          <a:bodyPr/>
          <a:lstStyle/>
          <a:p>
            <a:pPr algn="ctr"/>
            <a:r>
              <a:rPr lang="es-MX" sz="2400" b="1" dirty="0" smtClean="0">
                <a:effectLst>
                  <a:outerShdw blurRad="50800" dist="50800" dir="4200000" algn="tl">
                    <a:srgbClr val="000000"/>
                  </a:outerShdw>
                </a:effectLst>
              </a:rPr>
              <a:t>Dr. Manuel de Jesús Soria Fregoso</a:t>
            </a:r>
            <a:endParaRPr lang="es-MX" sz="2400" b="1" dirty="0">
              <a:effectLst>
                <a:outerShdw blurRad="50800" dist="50800" dir="42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6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17075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MX" altLang="es-MX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Para lograr los </a:t>
            </a:r>
            <a:r>
              <a:rPr lang="es-MX" alt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objetivos deseados</a:t>
            </a:r>
            <a:r>
              <a:rPr lang="es-MX" alt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altLang="es-MX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este </a:t>
            </a:r>
            <a:r>
              <a:rPr lang="es-MX" alt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caso; la mejora </a:t>
            </a:r>
            <a:r>
              <a:rPr lang="es-MX" altLang="es-MX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indicadores de calidad académica, es necesario convencer e involucrar a todo el </a:t>
            </a:r>
            <a:r>
              <a:rPr lang="es-MX" alt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para  </a:t>
            </a:r>
            <a:r>
              <a:rPr lang="es-MX" altLang="es-MX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es-MX" alt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MX" altLang="es-MX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sientan parte del proceso</a:t>
            </a:r>
            <a:r>
              <a:rPr lang="es-MX" alt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endParaRPr lang="es-MX" altLang="es-MX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MX" altLang="es-MX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Aquí es fundamental la congruencia del director: </a:t>
            </a:r>
            <a:r>
              <a:rPr lang="es-MX" alt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"Relación entre lo que dice y lo que hace</a:t>
            </a:r>
            <a:r>
              <a:rPr lang="es-MX" alt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(Congruencia).</a:t>
            </a:r>
            <a:endParaRPr lang="es-MX" altLang="es-MX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64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67200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MX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Crear un Comité de Innovación y Calidad (CIC) con el fin de certificar en ISO el proceso más importante de la Institución: </a:t>
            </a:r>
            <a:endParaRPr lang="es-MX" i="1" dirty="0" smtClean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endParaRPr lang="es-MX" sz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0" algn="just">
              <a:buNone/>
            </a:pP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PROCESO EDUCATIVO” que abarca desde la inscripción hasta 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entrega del Título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MX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0" algn="just">
              <a:buNone/>
            </a:pP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 se estandarizan procedimientos en los Departamentos y en corto plazo el alumno percibe una mejora.</a:t>
            </a:r>
          </a:p>
          <a:p>
            <a:endParaRPr lang="es-MX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9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Dominio del Marco de Referencia del organismo 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certificador o acreditador 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Líder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Director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MX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Conocer cual es el mínimo de Infraestructura requerido para acreditar el Programa Académico, poniendo énfasis en aulas, biblioteca, laboratorios y centro de </a:t>
            </a: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cómputo.</a:t>
            </a:r>
            <a:endParaRPr lang="es-MX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3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57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MX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Hacer </a:t>
            </a:r>
            <a:r>
              <a:rPr lang="es-MX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un  diagnóstico  de  la </a:t>
            </a:r>
            <a:r>
              <a:rPr lang="es-MX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planta </a:t>
            </a:r>
            <a:r>
              <a:rPr lang="es-MX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docente </a:t>
            </a:r>
            <a:r>
              <a:rPr lang="es-MX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(% con posgrado, % con licenciatura), de aquí se genera el primer documento: </a:t>
            </a:r>
            <a:endParaRPr lang="es-MX" i="1" dirty="0" smtClean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es-MX" sz="1800" i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365125" indent="0" algn="ctr">
              <a:buNone/>
            </a:pP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“Programa 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Recursos Humanos y 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Reemplazo </a:t>
            </a:r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Planta </a:t>
            </a:r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Académica”</a:t>
            </a:r>
            <a:endParaRPr lang="es-MX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65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15342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MX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En el caso de Agronomía hacer un diagnóstico de las áreas productivas y de aquí se genera un segundo documento: </a:t>
            </a:r>
            <a:endParaRPr lang="es-MX" i="1" dirty="0" smtClean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just">
              <a:buNone/>
            </a:pPr>
            <a:endParaRPr lang="es-MX" i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365125" indent="0" algn="ctr">
              <a:buNone/>
            </a:pP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“Programa </a:t>
            </a:r>
            <a:r>
              <a:rPr lang="es-MX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Producción Agropecuaria del Plantel para los próximos </a:t>
            </a: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años</a:t>
            </a:r>
            <a:r>
              <a:rPr lang="es-MX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”</a:t>
            </a:r>
          </a:p>
          <a:p>
            <a:pPr algn="just">
              <a:buFont typeface="Wingdings" pitchFamily="2" charset="2"/>
              <a:buChar char="Ø"/>
            </a:pPr>
            <a:endParaRPr lang="es-MX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4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31450"/>
            <a:ext cx="8229600" cy="4525963"/>
          </a:xfrm>
        </p:spPr>
        <p:txBody>
          <a:bodyPr/>
          <a:lstStyle/>
          <a:p>
            <a:pPr marL="457200" lvl="1" indent="-457200" algn="just">
              <a:buFont typeface="Wingdings" pitchFamily="2" charset="2"/>
              <a:buChar char="Ø"/>
            </a:pPr>
            <a:r>
              <a:rPr lang="es-MX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estos dos documentos se procede a elaborar el </a:t>
            </a:r>
            <a:r>
              <a:rPr lang="es-MX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 de Desarrollo de la </a:t>
            </a:r>
            <a:r>
              <a:rPr lang="es-MX" sz="3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 (PDC)</a:t>
            </a:r>
            <a:r>
              <a:rPr lang="es-MX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donde se generan las necesidades del Programa académico, en lo relacionado con planta docente e infraestructura para solicitarlo vía PIFIT, PER, FAM, Gasto de </a:t>
            </a:r>
            <a:r>
              <a:rPr lang="es-MX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Operación</a:t>
            </a:r>
            <a:r>
              <a:rPr lang="es-MX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9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99700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MX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Durante la elaboración del </a:t>
            </a:r>
            <a:r>
              <a:rPr lang="es-MX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PDC</a:t>
            </a:r>
            <a:r>
              <a:rPr lang="es-MX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</a:t>
            </a:r>
            <a:r>
              <a:rPr lang="es-MX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generalmente se detecta</a:t>
            </a:r>
            <a:r>
              <a:rPr lang="es-MX" i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endParaRPr lang="es-MX" sz="1400" i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365125" indent="0" algn="just">
              <a:buNone/>
            </a:pPr>
            <a:r>
              <a:rPr lang="es-MX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Desconocimiento total de los indicadores de calidad con los que actualmente nos evalúan y comparan entre IES  y si el director </a:t>
            </a:r>
            <a:r>
              <a:rPr lang="es-MX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también los desconoce difícilmente se tendrán avances substanciales en el corto plazo.</a:t>
            </a:r>
            <a:endParaRPr lang="es-MX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4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ITZ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ITZM</Template>
  <TotalTime>527</TotalTime>
  <Words>830</Words>
  <Application>Microsoft Office PowerPoint</Application>
  <PresentationFormat>Presentación en pantalla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Plantilla ITZM</vt:lpstr>
      <vt:lpstr>LIDERAZGO EFECTIVO EN PROCESOS DE MEJORA DE LA CALIDAD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 POR SU ATENCIÓN!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LIDERAZGO EFECTIVO EN PROCESOS DE MEJORA DE LA CALIDAD</dc:title>
  <dc:creator>dell</dc:creator>
  <cp:lastModifiedBy>AGUIDOHG</cp:lastModifiedBy>
  <cp:revision>42</cp:revision>
  <dcterms:created xsi:type="dcterms:W3CDTF">2013-11-19T04:14:26Z</dcterms:created>
  <dcterms:modified xsi:type="dcterms:W3CDTF">2013-11-24T23:19:55Z</dcterms:modified>
</cp:coreProperties>
</file>